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313" r:id="rId3"/>
    <p:sldId id="328" r:id="rId4"/>
    <p:sldId id="314" r:id="rId5"/>
    <p:sldId id="336" r:id="rId6"/>
    <p:sldId id="332" r:id="rId7"/>
    <p:sldId id="339" r:id="rId8"/>
    <p:sldId id="321" r:id="rId9"/>
    <p:sldId id="337" r:id="rId10"/>
    <p:sldId id="325" r:id="rId11"/>
    <p:sldId id="317" r:id="rId12"/>
    <p:sldId id="293" r:id="rId13"/>
    <p:sldId id="291" r:id="rId14"/>
    <p:sldId id="315" r:id="rId15"/>
    <p:sldId id="319" r:id="rId16"/>
    <p:sldId id="320" r:id="rId17"/>
    <p:sldId id="331" r:id="rId18"/>
    <p:sldId id="312"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C15B"/>
    <a:srgbClr val="9EBD5F"/>
    <a:srgbClr val="8988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65679" autoAdjust="0"/>
  </p:normalViewPr>
  <p:slideViewPr>
    <p:cSldViewPr>
      <p:cViewPr varScale="1">
        <p:scale>
          <a:sx n="50" d="100"/>
          <a:sy n="50" d="100"/>
        </p:scale>
        <p:origin x="1734" y="84"/>
      </p:cViewPr>
      <p:guideLst>
        <p:guide orient="horz" pos="2160"/>
        <p:guide pos="2880"/>
      </p:guideLst>
    </p:cSldViewPr>
  </p:slideViewPr>
  <p:outlineViewPr>
    <p:cViewPr>
      <p:scale>
        <a:sx n="33" d="100"/>
        <a:sy n="33" d="100"/>
      </p:scale>
      <p:origin x="0" y="-228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3C741A-48DE-4D7F-839E-2D898A7A813A}" type="datetimeFigureOut">
              <a:rPr lang="el-GR" smtClean="0"/>
              <a:pPr/>
              <a:t>2/2/2017</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573981-8A2F-4D8B-962F-7A3CCED316D3}" type="slidenum">
              <a:rPr lang="el-GR" smtClean="0"/>
              <a:pPr/>
              <a:t>‹#›</a:t>
            </a:fld>
            <a:endParaRPr lang="el-GR"/>
          </a:p>
        </p:txBody>
      </p:sp>
    </p:spTree>
    <p:extLst>
      <p:ext uri="{BB962C8B-B14F-4D97-AF65-F5344CB8AC3E}">
        <p14:creationId xmlns:p14="http://schemas.microsoft.com/office/powerpoint/2010/main" val="406269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C501D0-5028-4247-9E75-ACCDB5A786F7}" type="datetimeFigureOut">
              <a:rPr lang="el-GR" smtClean="0"/>
              <a:pPr/>
              <a:t>2/2/2017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AEF7BE-53A2-44DA-8AD5-365057CC663B}" type="slidenum">
              <a:rPr lang="el-GR" smtClean="0"/>
              <a:pPr/>
              <a:t>‹#›</a:t>
            </a:fld>
            <a:endParaRPr lang="el-GR"/>
          </a:p>
        </p:txBody>
      </p:sp>
    </p:spTree>
    <p:extLst>
      <p:ext uri="{BB962C8B-B14F-4D97-AF65-F5344CB8AC3E}">
        <p14:creationId xmlns:p14="http://schemas.microsoft.com/office/powerpoint/2010/main" val="1051887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sz="1200" kern="1200" baseline="0" dirty="0">
              <a:solidFill>
                <a:schemeClr val="tx1"/>
              </a:solidFill>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2DAEF7BE-53A2-44DA-8AD5-365057CC663B}" type="slidenum">
              <a:rPr lang="el-GR" smtClean="0"/>
              <a:pPr/>
              <a:t>1</a:t>
            </a:fld>
            <a:endParaRPr lang="el-G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2DAEF7BE-53A2-44DA-8AD5-365057CC663B}" type="slidenum">
              <a:rPr lang="el-GR" smtClean="0"/>
              <a:pPr/>
              <a:t>10</a:t>
            </a:fld>
            <a:endParaRPr lang="el-GR"/>
          </a:p>
        </p:txBody>
      </p:sp>
    </p:spTree>
    <p:extLst>
      <p:ext uri="{BB962C8B-B14F-4D97-AF65-F5344CB8AC3E}">
        <p14:creationId xmlns:p14="http://schemas.microsoft.com/office/powerpoint/2010/main" val="3723427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2DAEF7BE-53A2-44DA-8AD5-365057CC663B}" type="slidenum">
              <a:rPr lang="el-GR" smtClean="0"/>
              <a:pPr/>
              <a:t>11</a:t>
            </a:fld>
            <a:endParaRPr lang="el-GR"/>
          </a:p>
        </p:txBody>
      </p:sp>
    </p:spTree>
    <p:extLst>
      <p:ext uri="{BB962C8B-B14F-4D97-AF65-F5344CB8AC3E}">
        <p14:creationId xmlns:p14="http://schemas.microsoft.com/office/powerpoint/2010/main" val="2844892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normAutofit/>
          </a:bodyPr>
          <a:lstStyle/>
          <a:p>
            <a:endParaRPr lang="el-GR" dirty="0"/>
          </a:p>
        </p:txBody>
      </p:sp>
      <p:sp>
        <p:nvSpPr>
          <p:cNvPr id="4" name="Θέση αριθμού διαφάνειας 3"/>
          <p:cNvSpPr>
            <a:spLocks noGrp="1"/>
          </p:cNvSpPr>
          <p:nvPr>
            <p:ph type="sldNum" sz="quarter" idx="10"/>
          </p:nvPr>
        </p:nvSpPr>
        <p:spPr/>
        <p:txBody>
          <a:bodyPr/>
          <a:lstStyle/>
          <a:p>
            <a:fld id="{2DAEF7BE-53A2-44DA-8AD5-365057CC663B}" type="slidenum">
              <a:rPr lang="el-GR" smtClean="0"/>
              <a:pPr/>
              <a:t>12</a:t>
            </a:fld>
            <a:endParaRPr lang="el-GR"/>
          </a:p>
        </p:txBody>
      </p:sp>
    </p:spTree>
    <p:extLst>
      <p:ext uri="{BB962C8B-B14F-4D97-AF65-F5344CB8AC3E}">
        <p14:creationId xmlns:p14="http://schemas.microsoft.com/office/powerpoint/2010/main" val="41247347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b="1" dirty="0"/>
              <a:t>Ο ρόλος του εκπαιδευτή στην ομάδα  : Να βοηθήσει </a:t>
            </a:r>
            <a:r>
              <a:rPr lang="el-GR" sz="1200" dirty="0">
                <a:solidFill>
                  <a:srgbClr val="002060"/>
                </a:solidFill>
              </a:rPr>
              <a:t>τα μέλη της ομάδας να θέσουν στόχους και να αποφασίσουν με ποιόν τρόπο θα τους επιτύχουν.</a:t>
            </a:r>
            <a:endParaRPr lang="el-GR" sz="1200" dirty="0"/>
          </a:p>
          <a:p>
            <a:r>
              <a:rPr lang="el-GR" dirty="0"/>
              <a:t>Με ποιόν</a:t>
            </a:r>
            <a:r>
              <a:rPr lang="el-GR" baseline="0" dirty="0"/>
              <a:t> τρόπο ; </a:t>
            </a:r>
            <a:endParaRPr lang="el-GR" dirty="0"/>
          </a:p>
        </p:txBody>
      </p:sp>
      <p:sp>
        <p:nvSpPr>
          <p:cNvPr id="4" name="Θέση αριθμού διαφάνειας 3"/>
          <p:cNvSpPr>
            <a:spLocks noGrp="1"/>
          </p:cNvSpPr>
          <p:nvPr>
            <p:ph type="sldNum" sz="quarter" idx="10"/>
          </p:nvPr>
        </p:nvSpPr>
        <p:spPr/>
        <p:txBody>
          <a:bodyPr/>
          <a:lstStyle/>
          <a:p>
            <a:fld id="{2DAEF7BE-53A2-44DA-8AD5-365057CC663B}" type="slidenum">
              <a:rPr lang="el-GR" smtClean="0"/>
              <a:pPr/>
              <a:t>13</a:t>
            </a:fld>
            <a:endParaRPr lang="el-GR"/>
          </a:p>
        </p:txBody>
      </p:sp>
    </p:spTree>
    <p:extLst>
      <p:ext uri="{BB962C8B-B14F-4D97-AF65-F5344CB8AC3E}">
        <p14:creationId xmlns:p14="http://schemas.microsoft.com/office/powerpoint/2010/main" val="2608149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2DAEF7BE-53A2-44DA-8AD5-365057CC663B}" type="slidenum">
              <a:rPr lang="el-GR" smtClean="0"/>
              <a:pPr/>
              <a:t>14</a:t>
            </a:fld>
            <a:endParaRPr lang="el-GR"/>
          </a:p>
        </p:txBody>
      </p:sp>
    </p:spTree>
    <p:extLst>
      <p:ext uri="{BB962C8B-B14F-4D97-AF65-F5344CB8AC3E}">
        <p14:creationId xmlns:p14="http://schemas.microsoft.com/office/powerpoint/2010/main" val="5123773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2DAEF7BE-53A2-44DA-8AD5-365057CC663B}" type="slidenum">
              <a:rPr lang="el-GR" smtClean="0"/>
              <a:pPr/>
              <a:t>15</a:t>
            </a:fld>
            <a:endParaRPr lang="el-GR"/>
          </a:p>
        </p:txBody>
      </p:sp>
    </p:spTree>
    <p:extLst>
      <p:ext uri="{BB962C8B-B14F-4D97-AF65-F5344CB8AC3E}">
        <p14:creationId xmlns:p14="http://schemas.microsoft.com/office/powerpoint/2010/main" val="2518032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Το</a:t>
            </a:r>
            <a:r>
              <a:rPr lang="el-GR" baseline="0" dirty="0"/>
              <a:t> πρόγραμμα περιλαμβάνει αξιολογήσεις σε διάφορα στάδια:</a:t>
            </a:r>
          </a:p>
          <a:p>
            <a:r>
              <a:rPr lang="el-GR" sz="1200" b="1" kern="1200" dirty="0">
                <a:solidFill>
                  <a:schemeClr val="tx1"/>
                </a:solidFill>
                <a:latin typeface="Bookman Old Style" pitchFamily="18" charset="0"/>
                <a:ea typeface="+mn-ea"/>
                <a:cs typeface="+mn-cs"/>
              </a:rPr>
              <a:t>Πριν την έναρξη του προγράμματος </a:t>
            </a:r>
          </a:p>
          <a:p>
            <a:pPr>
              <a:buFont typeface="Wingdings" panose="05000000000000000000" pitchFamily="2" charset="2"/>
              <a:buChar char="Ø"/>
            </a:pPr>
            <a:r>
              <a:rPr lang="el-GR" sz="1200" kern="1200" dirty="0">
                <a:solidFill>
                  <a:schemeClr val="tx1"/>
                </a:solidFill>
                <a:latin typeface="Bookman Old Style" pitchFamily="18" charset="0"/>
                <a:ea typeface="+mn-ea"/>
                <a:cs typeface="+mn-cs"/>
              </a:rPr>
              <a:t>Διερεύνηση των εκπαιδευτικών αναγκών των καταρτιζόμενων με ερωτηματολόγια</a:t>
            </a:r>
          </a:p>
          <a:p>
            <a:pPr marL="0" indent="0">
              <a:buNone/>
            </a:pPr>
            <a:r>
              <a:rPr lang="el-GR" sz="1200" kern="1200" dirty="0">
                <a:solidFill>
                  <a:schemeClr val="tx1"/>
                </a:solidFill>
                <a:latin typeface="Bookman Old Style" pitchFamily="18" charset="0"/>
                <a:ea typeface="+mn-ea"/>
                <a:cs typeface="+mn-cs"/>
              </a:rPr>
              <a:t> </a:t>
            </a:r>
          </a:p>
          <a:p>
            <a:r>
              <a:rPr lang="el-GR" sz="1200" b="1" dirty="0">
                <a:latin typeface="Bookman Old Style" pitchFamily="18" charset="0"/>
              </a:rPr>
              <a:t>Μετά από κάθε συνάντηση</a:t>
            </a:r>
          </a:p>
          <a:p>
            <a:pPr>
              <a:buFont typeface="Wingdings" panose="05000000000000000000" pitchFamily="2" charset="2"/>
              <a:buChar char="Ø"/>
            </a:pPr>
            <a:r>
              <a:rPr lang="el-GR" sz="1200" dirty="0">
                <a:latin typeface="Bookman Old Style" pitchFamily="18" charset="0"/>
              </a:rPr>
              <a:t>Συμπλήρωση ερωτηματολογίου</a:t>
            </a:r>
          </a:p>
          <a:p>
            <a:r>
              <a:rPr lang="el-GR" sz="1200" b="1" kern="1200" dirty="0">
                <a:solidFill>
                  <a:schemeClr val="tx1"/>
                </a:solidFill>
                <a:latin typeface="Bookman Old Style" pitchFamily="18" charset="0"/>
                <a:ea typeface="+mn-ea"/>
                <a:cs typeface="+mn-cs"/>
              </a:rPr>
              <a:t>Μετά την ολοκλήρωση του προγράμματος</a:t>
            </a:r>
            <a:endParaRPr lang="el-GR" sz="1200" kern="1200" dirty="0">
              <a:solidFill>
                <a:schemeClr val="tx1"/>
              </a:solidFill>
              <a:latin typeface="Bookman Old Style" pitchFamily="18" charset="0"/>
              <a:ea typeface="+mn-ea"/>
              <a:cs typeface="+mn-cs"/>
            </a:endParaRPr>
          </a:p>
          <a:p>
            <a:pPr>
              <a:buFont typeface="Wingdings" panose="05000000000000000000" pitchFamily="2" charset="2"/>
              <a:buChar char="Ø"/>
            </a:pPr>
            <a:r>
              <a:rPr lang="el-GR" sz="1200" kern="1200" dirty="0">
                <a:solidFill>
                  <a:schemeClr val="tx1"/>
                </a:solidFill>
                <a:latin typeface="Bookman Old Style" pitchFamily="18" charset="0"/>
                <a:ea typeface="+mn-ea"/>
                <a:cs typeface="+mn-cs"/>
              </a:rPr>
              <a:t>Αξιολόγηση του προγράμματος από τους καταρτιζόμενους, </a:t>
            </a:r>
          </a:p>
          <a:p>
            <a:pPr>
              <a:buFont typeface="Wingdings" panose="05000000000000000000" pitchFamily="2" charset="2"/>
              <a:buChar char="Ø"/>
            </a:pPr>
            <a:r>
              <a:rPr lang="el-GR" sz="1200" kern="1200" dirty="0">
                <a:solidFill>
                  <a:schemeClr val="tx1"/>
                </a:solidFill>
                <a:latin typeface="Bookman Old Style" pitchFamily="18" charset="0"/>
                <a:ea typeface="+mn-ea"/>
                <a:cs typeface="+mn-cs"/>
              </a:rPr>
              <a:t>Αυτό-αξιολόγηση των καταρτιζόμενων και </a:t>
            </a:r>
          </a:p>
          <a:p>
            <a:pPr>
              <a:buFont typeface="Wingdings" panose="05000000000000000000" pitchFamily="2" charset="2"/>
              <a:buChar char="Ø"/>
            </a:pPr>
            <a:r>
              <a:rPr lang="el-GR" sz="1200" kern="1200" dirty="0">
                <a:solidFill>
                  <a:schemeClr val="tx1"/>
                </a:solidFill>
                <a:latin typeface="Bookman Old Style" pitchFamily="18" charset="0"/>
                <a:ea typeface="+mn-ea"/>
                <a:cs typeface="+mn-cs"/>
              </a:rPr>
              <a:t>Υποβολή έκθεσης των δράσεων και των αποτελεσμάτων του προγράμματος</a:t>
            </a: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2DAEF7BE-53A2-44DA-8AD5-365057CC663B}" type="slidenum">
              <a:rPr lang="el-GR" smtClean="0"/>
              <a:pPr/>
              <a:t>16</a:t>
            </a:fld>
            <a:endParaRPr lang="el-GR"/>
          </a:p>
        </p:txBody>
      </p:sp>
    </p:spTree>
    <p:extLst>
      <p:ext uri="{BB962C8B-B14F-4D97-AF65-F5344CB8AC3E}">
        <p14:creationId xmlns:p14="http://schemas.microsoft.com/office/powerpoint/2010/main" val="8681167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2DAEF7BE-53A2-44DA-8AD5-365057CC663B}" type="slidenum">
              <a:rPr lang="el-GR" smtClean="0"/>
              <a:pPr/>
              <a:t>17</a:t>
            </a:fld>
            <a:endParaRPr lang="el-GR"/>
          </a:p>
        </p:txBody>
      </p:sp>
    </p:spTree>
    <p:extLst>
      <p:ext uri="{BB962C8B-B14F-4D97-AF65-F5344CB8AC3E}">
        <p14:creationId xmlns:p14="http://schemas.microsoft.com/office/powerpoint/2010/main" val="22133083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9915927A-556C-4548-A3F9-CB0F0124CDE2}" type="slidenum">
              <a:rPr lang="el-GR" smtClean="0"/>
              <a:pPr/>
              <a:t>18</a:t>
            </a:fld>
            <a:endParaRPr lang="el-GR"/>
          </a:p>
        </p:txBody>
      </p:sp>
    </p:spTree>
    <p:extLst>
      <p:ext uri="{BB962C8B-B14F-4D97-AF65-F5344CB8AC3E}">
        <p14:creationId xmlns:p14="http://schemas.microsoft.com/office/powerpoint/2010/main" val="1200173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baseline="0" dirty="0"/>
          </a:p>
        </p:txBody>
      </p:sp>
      <p:sp>
        <p:nvSpPr>
          <p:cNvPr id="4" name="3 - Θέση αριθμού διαφάνειας"/>
          <p:cNvSpPr>
            <a:spLocks noGrp="1"/>
          </p:cNvSpPr>
          <p:nvPr>
            <p:ph type="sldNum" sz="quarter" idx="10"/>
          </p:nvPr>
        </p:nvSpPr>
        <p:spPr/>
        <p:txBody>
          <a:bodyPr/>
          <a:lstStyle/>
          <a:p>
            <a:fld id="{2DAEF7BE-53A2-44DA-8AD5-365057CC663B}" type="slidenum">
              <a:rPr lang="el-GR" smtClean="0"/>
              <a:pPr/>
              <a:t>2</a:t>
            </a:fld>
            <a:endParaRPr lang="el-G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Μέχρι σχετικά πρόσφατα  οι διαδικασίες μεταφοράς / πρόσκτησης γνώσης στα αγροτικά συστήματα  εξελίσσονταν στη βάση ενός </a:t>
            </a:r>
            <a:r>
              <a:rPr lang="el-GR" dirty="0" err="1"/>
              <a:t>διπόλου</a:t>
            </a:r>
            <a:r>
              <a:rPr lang="el-GR" dirty="0"/>
              <a:t> που αποτελούνταν από αυτόν αναζητά γνώση (τον </a:t>
            </a:r>
            <a:r>
              <a:rPr lang="el-GR" dirty="0" err="1"/>
              <a:t>συμβουλευόμενο</a:t>
            </a:r>
            <a:r>
              <a:rPr lang="el-GR" dirty="0"/>
              <a:t>) και του </a:t>
            </a:r>
            <a:r>
              <a:rPr lang="el-GR" dirty="0" err="1"/>
              <a:t>παρόχου</a:t>
            </a:r>
            <a:r>
              <a:rPr lang="el-GR" dirty="0"/>
              <a:t>, του συμβούλου). Τρία μοντέλα έχουν αναπτυχθεί στη βάση αυτή : το γραμμικό μοντέλο με μονή ροή της γνώσης , το μοντέλο που περιλαμβάνει την ανατροφοδότηση του </a:t>
            </a:r>
            <a:r>
              <a:rPr lang="el-GR" dirty="0" err="1"/>
              <a:t>παρόχου</a:t>
            </a:r>
            <a:r>
              <a:rPr lang="el-GR" dirty="0"/>
              <a:t>  και το συνεργατικό, στο οποίο η σχέση του συμβούλου και του συμβουλευμένου είναι ισότιμη.  Ωστόσο, πιο πρόσφατες απόψεις δίνουν έμφαση στο μοντέλο της από κοινού πρόσκτησης της γνώσης που υπερβαίνει την λογική αυτού του </a:t>
            </a:r>
            <a:r>
              <a:rPr lang="el-GR" dirty="0" err="1"/>
              <a:t>διπόλου</a:t>
            </a:r>
            <a:r>
              <a:rPr lang="el-GR" dirty="0"/>
              <a:t> και δομείται στην λογική της παραγωγής της γνώσης στο πλαίσιο μιας ομάδας ή ενός ευρύτερου δικτύου συμμετεχόντων </a:t>
            </a:r>
            <a:r>
              <a:rPr lang="el-GR" sz="1200" dirty="0"/>
              <a:t> στο οποίο κανένας δεν μπορεί να θεωρηθεί ότι κατέχει το πλεονέκτημα της γνώσης. </a:t>
            </a:r>
            <a:endParaRPr lang="el-GR" dirty="0"/>
          </a:p>
        </p:txBody>
      </p:sp>
      <p:sp>
        <p:nvSpPr>
          <p:cNvPr id="4" name="Θέση αριθμού διαφάνειας 3"/>
          <p:cNvSpPr>
            <a:spLocks noGrp="1"/>
          </p:cNvSpPr>
          <p:nvPr>
            <p:ph type="sldNum" sz="quarter" idx="10"/>
          </p:nvPr>
        </p:nvSpPr>
        <p:spPr/>
        <p:txBody>
          <a:bodyPr/>
          <a:lstStyle/>
          <a:p>
            <a:fld id="{2DAEF7BE-53A2-44DA-8AD5-365057CC663B}" type="slidenum">
              <a:rPr lang="el-GR" smtClean="0"/>
              <a:pPr/>
              <a:t>3</a:t>
            </a:fld>
            <a:endParaRPr lang="el-GR"/>
          </a:p>
        </p:txBody>
      </p:sp>
    </p:spTree>
    <p:extLst>
      <p:ext uri="{BB962C8B-B14F-4D97-AF65-F5344CB8AC3E}">
        <p14:creationId xmlns:p14="http://schemas.microsoft.com/office/powerpoint/2010/main" val="1410835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Αυτή η  εξέλιξη των θεωριών μεταφοράς γνώσης  αναπτύσσεται παράλληλα με την κατανόηση του τρόπου με τον οποίο μαθαίνουμε, Βλέπετε στη διαφάνεια και είναι γενικά αποδεκτό ότι  </a:t>
            </a:r>
            <a:r>
              <a:rPr lang="el-GR" baseline="0" dirty="0"/>
              <a:t>…… Καθώς αναλαμβάνουμε ολοένα πιο ενεργό ρόλο στη δημιουργία των βιωμάτων μας, το μαθησιακό αποτέλεσμα βελτιώνεται. </a:t>
            </a:r>
          </a:p>
          <a:p>
            <a:pPr lvl="0"/>
            <a:r>
              <a:rPr lang="el-GR" sz="1200" kern="1200" dirty="0">
                <a:solidFill>
                  <a:schemeClr val="tx1"/>
                </a:solidFill>
                <a:effectLst/>
                <a:latin typeface="+mn-lt"/>
                <a:ea typeface="+mn-ea"/>
                <a:cs typeface="+mn-cs"/>
              </a:rPr>
              <a:t>Το πρόγραμμα </a:t>
            </a:r>
            <a:r>
              <a:rPr lang="el-GR" sz="1200" b="1" kern="1200" dirty="0">
                <a:solidFill>
                  <a:schemeClr val="tx1"/>
                </a:solidFill>
                <a:effectLst/>
                <a:latin typeface="+mn-lt"/>
                <a:ea typeface="+mn-ea"/>
                <a:cs typeface="+mn-cs"/>
              </a:rPr>
              <a:t>«Ομάδες Συζήτησης: Η βιωματική μάθηση στο Στάβλο » </a:t>
            </a:r>
            <a:r>
              <a:rPr lang="el-GR" sz="1200" kern="1200" dirty="0">
                <a:solidFill>
                  <a:schemeClr val="tx1"/>
                </a:solidFill>
                <a:effectLst/>
                <a:latin typeface="+mn-lt"/>
                <a:ea typeface="+mn-ea"/>
                <a:cs typeface="+mn-cs"/>
              </a:rPr>
              <a:t> βασίζεται ακριβώς  στις εμπειρίες και τη γνώση που μεταφέρεται μεταξύ ομότιμων που αλληλοεπιδρούν στο πλαίσιο μιας ομάδας. </a:t>
            </a:r>
          </a:p>
          <a:p>
            <a:pPr lvl="0"/>
            <a:endParaRPr lang="el-GR" sz="1200" kern="1200" dirty="0">
              <a:solidFill>
                <a:schemeClr val="tx1"/>
              </a:solidFill>
              <a:effectLst/>
              <a:latin typeface="+mn-lt"/>
              <a:ea typeface="+mn-ea"/>
              <a:cs typeface="+mn-cs"/>
            </a:endParaRPr>
          </a:p>
        </p:txBody>
      </p:sp>
      <p:sp>
        <p:nvSpPr>
          <p:cNvPr id="4" name="Θέση αριθμού διαφάνειας 3"/>
          <p:cNvSpPr>
            <a:spLocks noGrp="1"/>
          </p:cNvSpPr>
          <p:nvPr>
            <p:ph type="sldNum" sz="quarter" idx="10"/>
          </p:nvPr>
        </p:nvSpPr>
        <p:spPr/>
        <p:txBody>
          <a:bodyPr/>
          <a:lstStyle/>
          <a:p>
            <a:fld id="{2DAEF7BE-53A2-44DA-8AD5-365057CC663B}" type="slidenum">
              <a:rPr lang="el-GR" smtClean="0"/>
              <a:pPr/>
              <a:t>4</a:t>
            </a:fld>
            <a:endParaRPr lang="el-GR"/>
          </a:p>
        </p:txBody>
      </p:sp>
    </p:spTree>
    <p:extLst>
      <p:ext uri="{BB962C8B-B14F-4D97-AF65-F5344CB8AC3E}">
        <p14:creationId xmlns:p14="http://schemas.microsoft.com/office/powerpoint/2010/main" val="627337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2DAEF7BE-53A2-44DA-8AD5-365057CC663B}" type="slidenum">
              <a:rPr lang="el-GR" smtClean="0"/>
              <a:pPr/>
              <a:t>5</a:t>
            </a:fld>
            <a:endParaRPr lang="el-GR"/>
          </a:p>
        </p:txBody>
      </p:sp>
    </p:spTree>
    <p:extLst>
      <p:ext uri="{BB962C8B-B14F-4D97-AF65-F5344CB8AC3E}">
        <p14:creationId xmlns:p14="http://schemas.microsoft.com/office/powerpoint/2010/main" val="1717970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5 βασικές αρχές δομούν την βιωματική μάθησή στα αγροτικά συστήματα…</a:t>
            </a:r>
          </a:p>
        </p:txBody>
      </p:sp>
      <p:sp>
        <p:nvSpPr>
          <p:cNvPr id="4" name="Θέση αριθμού διαφάνειας 3"/>
          <p:cNvSpPr>
            <a:spLocks noGrp="1"/>
          </p:cNvSpPr>
          <p:nvPr>
            <p:ph type="sldNum" sz="quarter" idx="10"/>
          </p:nvPr>
        </p:nvSpPr>
        <p:spPr/>
        <p:txBody>
          <a:bodyPr/>
          <a:lstStyle/>
          <a:p>
            <a:fld id="{2DAEF7BE-53A2-44DA-8AD5-365057CC663B}" type="slidenum">
              <a:rPr lang="el-GR" smtClean="0"/>
              <a:pPr/>
              <a:t>6</a:t>
            </a:fld>
            <a:endParaRPr lang="el-GR"/>
          </a:p>
        </p:txBody>
      </p:sp>
    </p:spTree>
    <p:extLst>
      <p:ext uri="{BB962C8B-B14F-4D97-AF65-F5344CB8AC3E}">
        <p14:creationId xmlns:p14="http://schemas.microsoft.com/office/powerpoint/2010/main" val="2528250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Η διαφορά των μεθοδολογιών αυτών  που βασίζεται στη βιωματική μάθηση σε σχέση με την κυρίαρχη πρακτική των Γεωργικών Εφαρμογών (ΓΕ) έγκειται στη διευκόλυνση της διαδικασίας της μάθησης που εξελίσσεται μεταξύ των μελών της ομάδας αντί της διδασκαλίας και στην έμφαση που δίνεται στις διαδικασίες τοπικής καινοτομίας παρά στη μεταφορά και διάχυση νέων τεχνολογικών.</a:t>
            </a:r>
          </a:p>
          <a:p>
            <a:endParaRPr lang="el-GR" dirty="0"/>
          </a:p>
        </p:txBody>
      </p:sp>
      <p:sp>
        <p:nvSpPr>
          <p:cNvPr id="4" name="Θέση αριθμού διαφάνειας 3"/>
          <p:cNvSpPr>
            <a:spLocks noGrp="1"/>
          </p:cNvSpPr>
          <p:nvPr>
            <p:ph type="sldNum" sz="quarter" idx="10"/>
          </p:nvPr>
        </p:nvSpPr>
        <p:spPr/>
        <p:txBody>
          <a:bodyPr/>
          <a:lstStyle/>
          <a:p>
            <a:fld id="{2DAEF7BE-53A2-44DA-8AD5-365057CC663B}" type="slidenum">
              <a:rPr lang="el-GR" smtClean="0"/>
              <a:pPr/>
              <a:t>7</a:t>
            </a:fld>
            <a:endParaRPr lang="el-GR"/>
          </a:p>
        </p:txBody>
      </p:sp>
    </p:spTree>
    <p:extLst>
      <p:ext uri="{BB962C8B-B14F-4D97-AF65-F5344CB8AC3E}">
        <p14:creationId xmlns:p14="http://schemas.microsoft.com/office/powerpoint/2010/main" val="1056945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br>
              <a:rPr lang="el-GR" sz="1200" b="1" dirty="0"/>
            </a:br>
            <a:r>
              <a:rPr lang="el-GR" baseline="0" dirty="0"/>
              <a:t> </a:t>
            </a:r>
            <a:endParaRPr lang="el-GR" dirty="0"/>
          </a:p>
        </p:txBody>
      </p:sp>
      <p:sp>
        <p:nvSpPr>
          <p:cNvPr id="4" name="Θέση αριθμού διαφάνειας 3"/>
          <p:cNvSpPr>
            <a:spLocks noGrp="1"/>
          </p:cNvSpPr>
          <p:nvPr>
            <p:ph type="sldNum" sz="quarter" idx="10"/>
          </p:nvPr>
        </p:nvSpPr>
        <p:spPr/>
        <p:txBody>
          <a:bodyPr/>
          <a:lstStyle/>
          <a:p>
            <a:fld id="{2DAEF7BE-53A2-44DA-8AD5-365057CC663B}" type="slidenum">
              <a:rPr lang="el-GR" smtClean="0"/>
              <a:pPr/>
              <a:t>8</a:t>
            </a:fld>
            <a:endParaRPr lang="el-GR"/>
          </a:p>
        </p:txBody>
      </p:sp>
    </p:spTree>
    <p:extLst>
      <p:ext uri="{BB962C8B-B14F-4D97-AF65-F5344CB8AC3E}">
        <p14:creationId xmlns:p14="http://schemas.microsoft.com/office/powerpoint/2010/main" val="2996995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2DAEF7BE-53A2-44DA-8AD5-365057CC663B}" type="slidenum">
              <a:rPr lang="el-GR" smtClean="0"/>
              <a:pPr/>
              <a:t>9</a:t>
            </a:fld>
            <a:endParaRPr lang="el-GR"/>
          </a:p>
        </p:txBody>
      </p:sp>
    </p:spTree>
    <p:extLst>
      <p:ext uri="{BB962C8B-B14F-4D97-AF65-F5344CB8AC3E}">
        <p14:creationId xmlns:p14="http://schemas.microsoft.com/office/powerpoint/2010/main" val="2287825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DFD71E49-373F-4AB0-847A-625A7122D0B6}" type="datetimeFigureOut">
              <a:rPr lang="el-GR" smtClean="0"/>
              <a:pPr/>
              <a:t>2/2/2017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E45F3E6-8B34-4CB9-B0B1-B14B97036C6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DFD71E49-373F-4AB0-847A-625A7122D0B6}" type="datetimeFigureOut">
              <a:rPr lang="el-GR" smtClean="0"/>
              <a:pPr/>
              <a:t>2/2/2017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E45F3E6-8B34-4CB9-B0B1-B14B97036C6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DFD71E49-373F-4AB0-847A-625A7122D0B6}" type="datetimeFigureOut">
              <a:rPr lang="el-GR" smtClean="0"/>
              <a:pPr/>
              <a:t>2/2/2017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E45F3E6-8B34-4CB9-B0B1-B14B97036C6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DFD71E49-373F-4AB0-847A-625A7122D0B6}" type="datetimeFigureOut">
              <a:rPr lang="el-GR" smtClean="0"/>
              <a:pPr/>
              <a:t>2/2/2017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E45F3E6-8B34-4CB9-B0B1-B14B97036C6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FD71E49-373F-4AB0-847A-625A7122D0B6}" type="datetimeFigureOut">
              <a:rPr lang="el-GR" smtClean="0"/>
              <a:pPr/>
              <a:t>2/2/2017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E45F3E6-8B34-4CB9-B0B1-B14B97036C6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DFD71E49-373F-4AB0-847A-625A7122D0B6}" type="datetimeFigureOut">
              <a:rPr lang="el-GR" smtClean="0"/>
              <a:pPr/>
              <a:t>2/2/2017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E45F3E6-8B34-4CB9-B0B1-B14B97036C6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DFD71E49-373F-4AB0-847A-625A7122D0B6}" type="datetimeFigureOut">
              <a:rPr lang="el-GR" smtClean="0"/>
              <a:pPr/>
              <a:t>2/2/2017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E45F3E6-8B34-4CB9-B0B1-B14B97036C6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DFD71E49-373F-4AB0-847A-625A7122D0B6}" type="datetimeFigureOut">
              <a:rPr lang="el-GR" smtClean="0"/>
              <a:pPr/>
              <a:t>2/2/2017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E45F3E6-8B34-4CB9-B0B1-B14B97036C6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FD71E49-373F-4AB0-847A-625A7122D0B6}" type="datetimeFigureOut">
              <a:rPr lang="el-GR" smtClean="0"/>
              <a:pPr/>
              <a:t>2/2/2017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E45F3E6-8B34-4CB9-B0B1-B14B97036C6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FD71E49-373F-4AB0-847A-625A7122D0B6}" type="datetimeFigureOut">
              <a:rPr lang="el-GR" smtClean="0"/>
              <a:pPr/>
              <a:t>2/2/2017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E45F3E6-8B34-4CB9-B0B1-B14B97036C6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FD71E49-373F-4AB0-847A-625A7122D0B6}" type="datetimeFigureOut">
              <a:rPr lang="el-GR" smtClean="0"/>
              <a:pPr/>
              <a:t>2/2/2017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E45F3E6-8B34-4CB9-B0B1-B14B97036C6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EBD5F">
            <a:alpha val="81000"/>
          </a:srgb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71E49-373F-4AB0-847A-625A7122D0B6}" type="datetimeFigureOut">
              <a:rPr lang="el-GR" smtClean="0"/>
              <a:pPr/>
              <a:t>2/2/2017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45F3E6-8B34-4CB9-B0B1-B14B97036C6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51519" y="1593398"/>
            <a:ext cx="8891758" cy="1438573"/>
          </a:xfrm>
        </p:spPr>
        <p:txBody>
          <a:bodyPr>
            <a:noAutofit/>
          </a:bodyPr>
          <a:lstStyle/>
          <a:p>
            <a:pPr>
              <a:spcBef>
                <a:spcPts val="0"/>
              </a:spcBef>
              <a:spcAft>
                <a:spcPts val="600"/>
              </a:spcAft>
            </a:pPr>
            <a:r>
              <a:rPr lang="el-GR" sz="2800" b="1" dirty="0">
                <a:solidFill>
                  <a:srgbClr val="002060"/>
                </a:solidFill>
              </a:rPr>
              <a:t>Εναλλακτικό πρόγραμμα κατάρτισης κτηνοτροφών </a:t>
            </a:r>
            <a:br>
              <a:rPr lang="el-GR" sz="2800" dirty="0">
                <a:solidFill>
                  <a:srgbClr val="002060"/>
                </a:solidFill>
              </a:rPr>
            </a:br>
            <a:r>
              <a:rPr lang="el-GR" sz="2800" b="1" dirty="0">
                <a:solidFill>
                  <a:srgbClr val="002060"/>
                </a:solidFill>
                <a:ea typeface="+mn-ea"/>
                <a:cs typeface="+mn-cs"/>
              </a:rPr>
              <a:t>«</a:t>
            </a:r>
            <a:r>
              <a:rPr lang="el-GR" sz="2800" b="1" dirty="0">
                <a:solidFill>
                  <a:srgbClr val="002060"/>
                </a:solidFill>
              </a:rPr>
              <a:t>Ομάδες Συζήτησης: </a:t>
            </a:r>
            <a:r>
              <a:rPr lang="el-GR" sz="2800" b="1" dirty="0">
                <a:solidFill>
                  <a:srgbClr val="002060"/>
                </a:solidFill>
                <a:ea typeface="+mn-ea"/>
                <a:cs typeface="+mn-cs"/>
              </a:rPr>
              <a:t>Η βιωματική μάθηση στο Στάβλο» </a:t>
            </a:r>
            <a:r>
              <a:rPr lang="el-GR" sz="3200" dirty="0">
                <a:solidFill>
                  <a:srgbClr val="002060"/>
                </a:solidFill>
                <a:ea typeface="+mn-ea"/>
                <a:cs typeface="+mn-cs"/>
              </a:rPr>
              <a:t> </a:t>
            </a:r>
            <a:br>
              <a:rPr lang="el-GR" sz="3200" dirty="0">
                <a:solidFill>
                  <a:srgbClr val="002060"/>
                </a:solidFill>
                <a:ea typeface="+mn-ea"/>
                <a:cs typeface="+mn-cs"/>
              </a:rPr>
            </a:br>
            <a:endParaRPr lang="el-GR" sz="3200" dirty="0">
              <a:solidFill>
                <a:srgbClr val="002060"/>
              </a:solidFill>
              <a:ea typeface="+mn-ea"/>
              <a:cs typeface="+mn-cs"/>
            </a:endParaRPr>
          </a:p>
        </p:txBody>
      </p:sp>
      <p:sp>
        <p:nvSpPr>
          <p:cNvPr id="3" name="2 - Υπότιτλος"/>
          <p:cNvSpPr>
            <a:spLocks noGrp="1"/>
          </p:cNvSpPr>
          <p:nvPr>
            <p:ph type="subTitle" idx="1"/>
          </p:nvPr>
        </p:nvSpPr>
        <p:spPr>
          <a:xfrm>
            <a:off x="811594" y="5245436"/>
            <a:ext cx="7771609" cy="1317415"/>
          </a:xfrm>
        </p:spPr>
        <p:txBody>
          <a:bodyPr>
            <a:noAutofit/>
          </a:bodyPr>
          <a:lstStyle/>
          <a:p>
            <a:pPr>
              <a:spcBef>
                <a:spcPts val="600"/>
              </a:spcBef>
            </a:pPr>
            <a:r>
              <a:rPr lang="el-GR" sz="2800" dirty="0">
                <a:solidFill>
                  <a:srgbClr val="002060"/>
                </a:solidFill>
                <a:latin typeface="+mj-lt"/>
              </a:rPr>
              <a:t>Ελένη Ζαρόκωστα, Επιστημονική συνεργάτης </a:t>
            </a:r>
          </a:p>
          <a:p>
            <a:pPr>
              <a:spcBef>
                <a:spcPts val="600"/>
              </a:spcBef>
            </a:pPr>
            <a:r>
              <a:rPr lang="el-GR" sz="2800" dirty="0">
                <a:solidFill>
                  <a:srgbClr val="002060"/>
                </a:solidFill>
                <a:latin typeface="+mj-lt"/>
              </a:rPr>
              <a:t>Υποψήφια Διδάκτορας ΓΠΑ</a:t>
            </a:r>
          </a:p>
        </p:txBody>
      </p:sp>
      <p:sp>
        <p:nvSpPr>
          <p:cNvPr id="27654" name="AutoShape 6" descr="data:image/jpeg;base64,/9j/4AAQSkZJRgABAQAAAQABAAD/2wCEAAkGBxQTEhUUExQWFhQXFxwaGRcYGBwdHxgcHxwfHBsbGhwYHCggHB0nHB0YITEhJSkrLi4uGB8zODMsNygtLisBCgoKDg0OGxAQGiwkICQ0LCwsLCwsLCwsLCwsLywsLCwsLCwsLCwsLCwsLCwsLCwsLCwsLCwsLCwsLCwsLCwsLP/AABEIAMIBAwMBIgACEQEDEQH/xAAcAAABBQEBAQAAAAAAAAAAAAAGAgMEBQcAAQj/xAA+EAACAQMCAwYEBAUEAgEFAQABAhEAAyESMQQFQQYTIlFhcTKBkaEHscHwFCNCUtFicuHxFTOCFyQ0Q5IW/8QAGQEAAwEBAQAAAAAAAAAAAAAAAQIDAAQF/8QAMxEAAgIBAwIEBAQFBQAAAAAAAAECEQMSITFBUQQTYfAiMoGRobHB0QUzQ3HxFCRCUuH/2gAMAwEAAhEDEQA/AAJOMujV4iNQgwBkeRxJHpT3/k7sAaz4WLDAwxgE7bkAD5UgWz5ilGwd6GhdhdhPMOKZ0LuZY7nafpTfD8WREyR5TvXvG2ot5qd2b4NHuKLgJUgkqNzAkD5xW4NyE3YXlRvXEvnwJbfAP9RHlRLdc67jSDvpbyETnyAILfTevOSXxbbSAFQGAFAAiNRPvMCfSoPE3e7kNjTLRjxSSoGfda4csnOR34oqESRzfivDv4Zkz5QJz9I96A+Yuzd4FaGww9dJho+UfejHmVsNY8I1AG2wkbaQJPrgA/Wg8P8AzGwW7tjnpDfEQKfEgZWVPei22pfE2iROwYn1/tH3qt0z9OtWXFt4iP7WIHnAOAT1phVgZ6f8/wCa6kcjK90NeEVONuRPUiT8/wBmmzZMk+33o2AjItGf4a8f3HEtcAlxabRJhdUf1ekTVFy3kd+9qNq09wKJYqJiMmflWl9kPwqdgl3im7tTBNofEfRjsvTGTSytrYPQevdvD3hV3MMBDiQCJ3A6TkfKnuO7VNAAyGG4BMjOAOuRGKKF/DbgJBNtjBnLtn0ImIok4Xltq2qqltVCiAABjrQhGUVTYmhGJW+e3uIZrbMxtsrpGSZgwucTvH+2hHieFhtLYExqO3/dfTPF8rs3AQ9tTq3IEHYiQwyDBIkeZpI5Nw+f5NvIAPhGQNprKLTYVE+cudcuPBuqqWxlSwz57em31qMe0t0J3fh0adO3TfBJxkdPyr6H512S4XiFcPaXWwIDxJUxAI9pkDzzWV9oPwguWUL2bnegHw2wviyQBJmIAkkx02NNG1yGrBC9zZggKgAgRq3JHUeKcbGqnibpJ1HLHJnzqbxvLnRCLquri4VHlOmTM75G/qKiEQ6hd4z8x60012FTHuD5tc092zk29WATsOsA7D0ois83e0pFo3AkickwCDt0iA2DIxQdbZFaRJz1qXa4xlYlWIBBBA2IiMjrg1OUOw17Bz2U4EcdxNtVJCHxOVwQBv8AoPnW7cPYVFVEAVVEADYAViX4HcT/APdspxNohR7EGtxJq0pWLGNEDm3G92hNRuF4o/w63TuQD89pqr7X8VKJH9RMZ3H/ADil9oL3ccIkj4FWcxk4/wA1wzm7b+xdLgy7nmocQ7ElsnPm3XHSDj5UIcx4slySPlR923uqxS8o/wDYisY8yB9wAKznic3DRxStCyVCv4oUhuLBNRbwIYikd0R+dXoQlLcrqaCGurag0P2+KPl9xT38SeoP1H+aqHv+VNtcJqxMu7ds3mVFIBYgSTgepPkP0o7tcvNlL1u3bKi2CvegAtcYAHPXdhjpPmKzHl94rcB9x7SCJHqN/lWgf/UFk4ZbXDcOFe2Gm4xL6Sx8RE7kn+pvvQdBWxE5L2mIv2rd1GB8FtwREMGK5B6EMMdNIqz7SX3Z7wENpHiWMjMgiZ6GZEbH0qj7J9j+K5hdN0TpLS95jHimSZ6t1geXStqfsNYZCWnv2Am8CQZAC4ExkDaueWK3aOiOSo0zN+zTM/DspViLYOYMETMg9TEj5U3ynlFy611bdkNchwT0m5gSdgAJHpHrW2cLwVuzbFtFCoogD/NLsWkt+FFCgmYUAZOScetHy6fIHktUYbc/DLju7L6VZmMaA2Y/uziJnr0p/h/wj406Nb2VBPi8RJQeuM+wPWtsfiADp69PX57U5q8s1RUTMqsfg+fCX4gT/XpU+s6ZOegyKMuU9heCsKFFkOQQdVzxGRt6fKKJBXTRoAxwXA27Q02raovkqgflUim3udAJNMcR3h2GMnfc9BQcq4CkSiabS8p2NJvWdW4B9/L09apOP5E5tsbZAuFp3Jx5KSRHn5ZpJSneyGiovll1cuRJAmBkA7egFNtfVDnE5JP5UN8TybjFabbIQd/EfKJz13PzpXH8q4sBdLh9ONzqzuQSIEEfeptz7DqMe5bf+VPUEAmFJEA+5P1plu0lpcFwWBOoDfGMR0mgTm1y+j6HDLbBOZwfLPWoVzimUg20C6YkgHI9fn19aVOXcdxiHnank9jj7GhoW7ujxlW9fToRWD9oOSX+EuvavJBJBkZVl2BB6j32rUeW3uJud46K7xlsb+meu2KXzbgU4+zpukreRT3bR5geFh1GPlVVJ9SE4djE7VgzqJ9Y8q9QqN85/Y/OnmRrbsp3DEZHl0ruLtodJJ3H3/SqXZMMvwoOrmFnTgANJ2mATH2rWu0naRbalUM9J/OsN7Ic0FrjLBEgBtP/APQKz96Me0vEaVJJwCdvvU5t1QYMtrXMjfHD6j8DhcdRO8VZfinxRNtbQK5aWyZxlRA6dZNDHZO9aYC6k6BdXHUQRNEn4sD+XbaIIY9M9P39ahVJ/QrF7mecVxrNZVWyLcgeg3j70O8MVLtJyRj2pXMeOAu6ZKjQM9CTnPyqBxNsTqD56EGmhGgSZL43g+vWftTSgdd4qfwrNdQYAIx/zVfxFspOxIqlvgX1FiK6veF5oFUApbYickZOetdSaWbWD6mvRW181/D/AIW/AQrZJHxJsB0lCd8xv5UPcq/Ce5cLq/EKhV+7HgJ8RyDEjwlc+5irrIjODRnvCWyWAAJJwAK2b8Kexbof4m+ALNyzhSQQ4bqw2jTnPnTnYT8OhwfEi7xLzctue7CEaSIIDNiQSdgD061pp4i3kEqFiI2GcR96OtG0s7lnCJZtLbtKFRBAA29af1nVEYjfzof5nzkBxb8RLAaUU5LasZjbf6VYcCt03nZ9SppXSuPdjjy8IqaneyHca5HebcZoTUBqwTpABLR0Aqrt8zW7puKW1ZhQNguST0kxHzq54TgypJZtU4GAIEz0qQloDYAbnAjJ3NZwcuTKSXBUC7eZ/CBEf1AwB1gjBO29TOV6xZQFYYCCCdiMVOrqaMK6gcr6CESPnSor2a8VgdqfYQ6K9rqbe8o3IFZtIw5XVH/i1OQZHmK9fiAP6lBnrQ1oOlj9dTbXQAScAdaH+acwbWJZrdoZkAyY646e9LLIojRg2EN20rfEAfcT+deGwszpE+1Q+E5tadJDgwOpAJ9YqAvP11Qbig+RBx1oPJEyhIvqYbh7bEyoPSY/WmW5hbCa2YRG/n7Dc0L837UokAM3n4BAA9c1pZEFQbGO3P4fW+KBuWyF4gLjoHiTkAb5iax3m/ZrieFuRdsv4gSjAFlOJxHUfUVs3A9r1Yj+ojYHc+gPTHnRHwnNEveFlAEdSDQUkLLGfNfZ4H+KskjPeKY84z+laD2wsE2XYLA0kj3zRC34bAcxTirbr3AIJt9ZgyZ2icx0qs/Fnixb7xRgaYA/3f8AdbI+KAkD34ceOxctKYNubp/2+f1xRP8AiRzIXLPDp/8AsKKxG5yP+DQ/+FnC6bPFgAybEOeoLGEUesSfpVn285cF4rwEn+Uog/06V0x9qlk2kNDgyPj3LXGMbGPpgVFLdaVxn/sfPU586ZUV0RWwgX9lbqixdJxnwz1PlVRzHi5eI2OaMOXclT/wiXzOs3mj2ErQFxLyze9T5k0Z7IbY+k11ei3715Tkwv4Xnd43F0sxMbCTI3M+lan2X7Wqz2rHEAMz+JHOCCMQ07x0NYNwd8q2oGCMfKr4cYxFppkiQPc7D0raUuC6do+hOe8cltS7qO7UeJyYE9BIyfL50Ndn7637RVWYlrkqogsE1kjVJjTt4hMTtQHy/n/EcRYFogXA2ADmDMaYO/TetJ/D7s2/Ch3ugKzgALvpG5z03gj/AE1PRqluPq0xLflPKCrs90AtMKcSRj4iN/8Avzq6im2uaYByTtXuurRSWyJtt7s9Nwee1KpFgyASCCdwTtTPE8eiOiNOp9oG3TJ6ScCd6Io7eUlTG9DtznV2257xYAxt89xg4HSr/juMW0upv+6ruP4vhry6LhxuDkQfP3pZQvgZSog8R2htlCxYqsGP9WBv8zEU32Z7RLdUDAgfqRP5UL9oOWMqHu2F21/UYAZM9R1G2R9qGbXMhbwsjrj39Km4tP1KJpo2viLhUFyT6LMD5mqY8f3p7sjBxM7euY29KBv/APWuUCAgCIJOcD388VGbmOqSGM+hxS7sPBpF06B4SF0xJDSC3SVA26zS7nGJctEuGHvBE7YKmPvWe8v546MCx1RiGzTvFc+Xe0Sk4ZCfC33j5H6is9jF9f4w6NDOyxADl8HyMHYH3jFVTc7ddJS4WMyVZgRGMGNvrQ3zDmBZPD76Zx6xUB+OYif2f2aCgNqCvmXMVdPChW4ozBB1DZY3O2N+lV1vjNKTcnVmGEEyfSdqqLl8lY1QTtvvMx5U/pm0SwJj7etFRBqHBzggDUSzbRJPzqPxfNwQJEEYhevl9pps39QMDpv61Xu2l4jxeZ/WnUUK5Frw/EXC2FCiMVP4Tmd0kSSIxE/lNVJurpzknqOldcc7azH3ogD/AJP2oW2d8TkHOfQUrtj2fXj07+yf5lvxFGkrcgY+fkPSs6sPDEAGRnJot7L9ozYYK5wd56e0UrRmrHuwXK7li3ds3fjvX7TA5DFZzOMRE/OkdrL2rib7b6fCJPp+VExW3f4yzftbIpZ2BwZ2EEbiJPpVIvLGvX7+FhnbSW2mY29BNc2XNGLtsRtJGVdl+zdzib6MbbG0XOptBI3zjGKOec9jkTTCCFVrRdV+JXBgXIO4nDRiN8UZ8Jy0cPbUW3YhThxiFEYhR6bnfNV3NWdnlt/7Q0DqASOuN/XPnXLm8a3x9O33ISkyot8lbh+Td05nTekQZgMJIPT4p29Kyzj+UuhzBBJIAnzIg+u2PUVq3Hc6D8NdtkAE3FMA7QAP0+5qNxXHWriIlkgXbRDgKrQ5jxNMR0UwQfhNdGLM3Un15Gk/hQEWODt21CussN/c5ryrO9yq27F7l5Q7GSMDf0xH0ryr/wCpxd/zF1xAp7QPsc+1S+EeIz6+xH7+9RO8ify9ae4O0XdVUSSYA98V0ljWPwd5Y5uG6bU2tEByBAaQfDP9XnFa1fuhVlgNpI/OqjsTym5w3CJauhAyzIQyB84Bk9d6k8XzQKBpOp3MKuJImCR9DvvSt0grdjnHcYV0+JFDAxMkk74A6Dr+lUXMefOh8aDUv9tyA3UEmJC/POfnE7Vdobdq4tpGtrdYH+ZdcgrOMe/nt4esAHNeZ8zS5d0M731DQVDaVJHoNx1g9BSJ77jPgJ+Y/iteBK2Et3WG5CPA+YNRObdsHu8E9y4w1s+hQumV0iZx4viJAPofOmOFvayLVtQqxBAgAL/UT0jP3rN+ItG1cdf7XI+m1UjKxGqNE7HdrrvEE2OIuM5ElWYyY6jO/nRiqdelYPYuaHDL0Mit65VfF3h0fzUH7V1Y66kZt9Ac7Y8/PCW/AAbjyoB2j+r7Y+dQ+M7NXRaF6yVvW2UMDbPiXEwyDMjrE1V/iusNYP8ApfHsV/zQSee3e77skaYiI6Co5OSsXsF3DiGbEkjy/IVMa2VAIHvHSgbl/PnSAfGvr8Q9j5eh+1Etnm+tJXIP2/frUmqHTsntfIyJI8qabiHM7e1NfxkjcjzIpdyDBBYe3+KXYcSrOBIII6x0+UV3DOCTjV6GRHnSrRxnPrUUXCr/AA9Jn/MYrGJzouYBJO4z+tR/4vTME6Tj2PUUhuKYuDGY26H2qQbQgmMmcHzoGPBZXECAemajuEVzC+5qVwsxnYV5dskgHBHl+WaNmoZ14Eg4/eaU5kgaiOtddtaYPpn2phGwRHXes2jJHnC3iGIK5P8Ad5Vb2bYHi1ScY8h/ioNxPGI6DNPi9IGMg0LQaYbdne0LJbJ0FolIHQf3e2OtOc65xcU/ylBVtMNEDK9NMjMkT5j1oc5HxBW7oEEXfDpPruflRpy7liiVBBMy1sqDHh0roAzHUn0Feb4mCUr+tHLljTKdEuhRc1HQqBhbAb4mMEIZE4OQ30M03y+zcU2jfBF8gwg+EaSILEDwzsI/1UW23S2hUNCKBiBMzkmc9PtUDiOaKpIIEgYM/FgGVJ3328xXHOaT2V/p76kuAY47s63jCSGLhiGM/HGAT8QXz6Dzqz4DkxtOttiHRAe8EGWbJEeQBx6irDh+ODAEjeTtPXrO0nYVIv3EBgXZMdSBqxjxnA6DHlVo5XkpdhnJg03Z+w5LFEkk9I6+UV1RX4q4h0tbukjqCCM5H2NeVDR4rpL8yVsyriuF0qsmWbIA8qLfwq4ANx1mWhlfUBpJmBMY2xJnpU7tD2Qf+U9m2zKLa6mkZLMQuJ9hVr+FXJ7lvijcuWmGgPnUAAYAz5yCRFe/HKmkztW+6NV7Q8w7nh7ryAY0rqwJOASfKc9KAO2XOEtcJw93X3jhSoZGCrvkg7noJH61K/FTiw3BW2+DU+ARPmBB6Yz8/Osv7VcxVrdq0Czi0iqlw4Df3FQemwHpmlb1solpVkbtPzMXWDiTIESR4RGFAABA9/zmmeznDkkvGAI+u/2qDynhBcuAHbc+taDa4NVACgddvl+/lTSkoqkJ8243wF3RZciAYOdoE9M+h6UKc3sFj3mkxpWTneI3PWnrvHvaV7Lr1J22zPzqNyzj/itvJVhE7wem59/rTxVAk7RWsK3DsS2rgbZmTHp+lY3xFmDHlj/mtk/D2wE4FRnxAt7EmumJCQJ/iPb8dgzsH+5SgbieWI0keE+m306Uf/iOM2T6PmP9tCKAFY8ztt9K5skmpHRGOwOvyphtB+32NTOU8M6EmYBxHrVsbYPvTa2o2yPUbUNdm00Ptdxsffan+/nZf+KaZCUxuNv2a60DjEGlsZIQXOR0Hv8AWrC8ogQf386h8S/mAMZ/Wo63ts596xifxNpTB6jY9R/xTyXWIIxIqm/jSGBOwO1WVriY8yCf3NZmRLBDYmDSLbEYO4+/nUN7pMhdx+VJkuRPhK9fOhQ1kvinOkj7enmK7h7exOSKbvnABMetLs3YJG0f4pQncVclo9ppTW9LapxgEfr+lNIoJnqftT115WQMgwfX1pGxi05EZvIY1FXiNt8T9M/KtF4lgOHLsArLInSfUQQMsZ8vOgz8PkVyXdZAGx9/8ir/AIjhn4i5r3XdRriCTuTv6wdyRXJmyJz0nLlpyo9PEg2hdsoCSQBvpmRMkjYjPzqq4gt3awEN8szJqJCr1IUbNJwCcVfcNyeCdQ0PJ0ZkaSIkRA3znanzwOppcAsANOkSQIyTPScQPeuRwqq6kKI/Zyw9sLquFrjgnYBS4JlT1/qx7Cpl2C9z+WuSRIWSM6TI9gTE/KnOKtXYwimMLqWSR6waqb3G6la0F0osapME6c741eXXpV4yempLdDN0iLxHZ3g2Ylg8k5gnf5CJrqtO8FuE0BoA8WROJmDXVCsnYW12RbXeQOTlgyqwYJnJExJwAPh8/h36V5Z5OLfErcwVKlQM+E77fX6mhdO1t2ck/WrzgO1KNHeNCmAcTv8AeN5r14xhF7HUoVwC34mcb3nDW2UBrZZioZeqnLgf1CDGceKsf46891yzmWPt7AADAxiK2/8AEThO8WylnGuECrBHdAE+H3IXbpFA9/swlnQSMtnPTp+laM1DkpJalsVHZrl8MCd2GfQTj60XcHbgj0Lff9/amuE4KGLR1GPToKlXLgWaSc73AkQOe9mhf8anTc8zsfKq/hux2lDLjX9vY1YcVxxyQcDFD3NuMuOCqs3ngxgH9/StGc26TC4IuuS9k1vfG7q4YKRAI3nfp4dt+tHXNu0HDcJb0FgCqjA8hgD39KEvwecC7fskuDeSNTQVDjIIMfF1z5DemO13L3u3DauMgYAiYkM0YgjKA+vntXoRyUjnePcd7T8WnEWrF5Dgk/cAwY9qE7nxMAOm3n5wRVrbsGxw62mIZpDY/pWNvqTn0qsvp4ifXc1zTdyLxVI60QcUokEkhZjfzpmyM7Z/fUVMW8JyM+v/AFSXQRFviBpHVfp+zSANOMEHr5+9IvKqmfoKZ7wQOnvRRhfEmZiNqinO+KSzyCds4pDtIGc/vH506FY7btAnePPrTrGM+tNIQAY3mki71HUzHyogH+GMT7xNP98VYqTgVBuJ5HETT93JHqAKDCh+5JWQeuK62SSWPt70yo8JH72rrTeCTuPz2mptlEiRxFzMkYkR+f50+XHd3MwcT7df81W2r06uunP0/Zqx7oOAB/WQp+eKRuhnQafhveAW7ceNMYBMSQJPp8M/aiRL0F3hdBCqQMGVjTBmMmDjG9UVjlyWbXD64VQGBz8WCJyMHf3wcQauOX8bCBbI1MWChdQaMFl1SImInbrXlZczc7T9Po6POnPVKydym6LjMe7OpAVjaD4iGMGCSIJ+VROK5jd0o9lGbIDahJAyDjoBg9d6lB7h1rKWCzeMystgSGPRgCMenzpn+HDkql1AQfikkmCJiJ6n0wRTPW5NRXX7AsTd5mrm0pN8FgUGnwmVEhlGcnocHMGofNXfvAGPgbUvdR4idvHE4wZJzM74qXza+tpULOBcBktBHiAwD1IInP0qt4jm2tZtMnf3jAubR4SxA8hMiSN80zcmqfK+3Hv8QSb4Jti/btqEZlUjBBcAj5FSfvXUDngeLfxNYv6jv/LJk9TIuAGuqiwyS5Rqked5OaYfiyMTua4KQuJpHBW9d+2D/cPzrtkdyZpvHI54KzKrqCJ4gD4SSAAvuAJ9J86GeL48XdKmZVQgBHSB4p9c/SjHhE02m70QutQpBliSCo1EY9B5YoP7U8qaV4i0dMkBQNmEHUR7Qq/Og1aTNGWwwilRjNVnHcS05gfvFTO/0glsTgdYqBzBA2FOZz6AZpdJrKjmHEgD3MR+/wB4qt468VI0zBiD+/WnuO4aWgnAP1Jr0cPiR1P2EH8qrGkEZ4K/dtkXFYqwEhlwcdce1WXE87PENruW0Lr/AFsstO+YgEZ6imDZgSZgHcfenLdgMCBhtOOsxtRsFCu81ST8Tbz1+1MqkrHy+hxSQvgODM9PelLdJgg9P3NAIzZXMfcVIcjyzUK9f0uucHyp88Rieo/f+KzsxH46+IA6jHv6VX98c+YO1JvXCWkjM1HuPJxkk1WMRGyTcv4A9SRTCNM1ecq7ONcguYEYH+aXzXkYsLrBlRuPIedOo7CtlVZ267CnbMwJG+ZpdtgwAHXFONiIPp8vOptjpCQnhE+RB/fzp51yfT/FeJDAeQ3PrS7cEEj6TSNlIoYfAUdMH9/akA/elXceHpgz9iK8RvhX5D2g4oBHeGSCSTuTHzq65LZZRqgMNQGSBE9d8AbzsKqbKCBOaKOT8iN+yAzEWy+fCSYA9Nh7/eoZn8O4ub5GXqNwo4ck3iS0BUAMBgQT3btkicztVry5rViwSjK19l1+WnbSpInMSfT0mo3Puz9xRb7hEZm0gIIwIgRIAHw9eo8zSu0PKrVpF8RLagrXAmN5IxiN43iK4ZwqLko10/8AeTz6oFu0XOGtsCzagHko0nMYmfiAAjrg5pPD9qVuW1FzTrXwkgR4SZ1MZhgI2P8AcfKqbtfxy3b7AuAFEKoBb136sSxnGDjpVa1yxbXWyPdLyChPdC0+DuurWCDgY9fXp8PgflrU9wJM0nmd+xe7pLlxSWCnWhOnSDgEPgdRImrxOTo+plZANI0pGrRjSTI+LwgmM4rIrfNASmhMHJyJ8swBsPICRHvWhJzYIsgsLbH44IEA4kj+rOknIMA4pckZLlfuNfQL+CvKiKoYgAbFY3z0IEZrqouH5ndKgo7KsYAgAeePeuorxOFbNr39Tagb4jgCsiKgNwkMGG4rS+Z8lW7LW8en+DQxx3KmQkMCCK6VM6lII+VXk4jhltJALMTdG0eo8umekVGscrd1S3dZYtrgZgBevzJGPKhrheJfh3DoYI+h9D51M4rn63WIg23KjKmFMGduh9qze/oMo7WgXuqxJDe0fl96gcW5FyJOmWkjbb/qrbmF+GB3HX6DNVl+zhTB399zj7mKNhIdzfzUnHqPOnSQVJIxt+z7141j4WE7CcYHTPlTXCD+YFg6ziMnbrRNZOuKq6QP6skbx5n5YpgGGIaANgfyPpS7pg6REqZB8h++lRrqSCZjMg+nUVkzCeMcgKB9T19qio41AxEj5e9LvmYGwGw8/M1C4p9IjcTTrcw3xzCQF6H/AJpd1XQHUpBjqDscyPTaiTspy2wt8DjPASQUkiJ8m6Tkb/MVpnNOEsuqi/aDuIVQ3hjB8XtIjP8AdXLm8ZHH/b3wRlkSMCuuzAHO28Vd9leSO9zvWEINp6nz9qPe0XM+D4OydVlRPhRCoJYgSW9hMZjYVUcg5k94DTw7pb2DGAPlXX4XJ50XJLYXXZY2rYXA6V6OGtuCrQQRkVLt2Iod5lxzWnaRBAwx2Poa6lFrcN2B3POEPB32UAi02UPl5ikd4SBEmf3imOecz4jiDD/DOABil8DbZEWdx0qeVLlFMd0WBYQsHwk5pYhSI8iD9f8AiodyCNtyPr6VJMQCfb6VzsshN1vGI6Z96cWyC4Hlkf4r1U+JvkPSMCnSJAYRI/c0GxkiRw1nU8Lmenr0rTeGiylvSkKAEIBgsZ1vqMRgCB60AdmrLd4rhdQBBP1Hln6UYdqObnhytpiutgWKLIjUWGrJzMGfIz7VxeJ1NLT3ObxMuEEvCcMLbG5rDu5BVGGQFPeECTk5Ax5RnNDXaXmVyxwjWlufzbgBEkSA0MwwP6jIkEYFJv8AMluXbWplV5BnUvd28EI0nDDxfUnYxQs/Gql8txALBbhlEGoO+4AZiIWBHp5ZrKc5Okqrn376HNfYgc05GbdkmDBUOwQQzL8ONUnqrETOetUtjgf5J3Ci6plsSII6+6/WjTgubvfuPosk3HWAjDVCxA0ZHm3nRVy3s5aFy731pQXKxhWEQr5XYeIfamWWUIpPm+ffpwBb7GR8Ibdtna+SAikKiQxZo2bOBn4htFIXj/CothyuRpyY/wBXhjOd/SjnmnYC7B7hEZsurXf69TEkiPCIXAWI3PlQynJeKBINi5bYYFy2PDM4kLMiYyIgiulZIS3GaJHLu1ZW2ohseURv0zXVZDsnaH/tW93m76A2nUcnTCxEmurieTwbd/owUaHd73uptT3hZSgIIJSQIBJIBYgmcYq35gjdw7XQJUggzJzuMgeEbCcxk1X3+YKLbBVPgUFmUk4wfEVIxESZzXt/ibY4NipLC40AyTPUwT0yfvRw5NnGu/f9isJW6KJrS3AcZ9BO+BgZqo5nysqSGBkUTdl28TDXpkbggYBEmT5SPrXnaGyxDFtOtWggEHw9Diq45cIdyqVEXstZt3LXjALI2MZiJB1QYz0qb/A8NcJnQzAGAuMTIxPyqn7O8Roa4CfCy5jeQcQemevtV9zHic2u70NnxMwElmV8E4jKg/OufxGq/gdVySm2nsDvOuzoawycPKXAjOWO5yGKlhthTj286F14YcO9i8czaOon+8FrZPzEGjTtXzdrfAvpNvvmtgSpkAPiQTvCzmqLs1yW5x1jgrbHwtbul28l79xPvsB71TwPmSxvVzbRTG9tyAeERjrSIb9aY4zgHUyo1A/0xJ9h61sPKOxXCcOgRbeqMlnYkk/WB7AVPs8Bw1pgVVQwyOpHtO1d/kNPkfUY5Y7E8XdCkWCMf1+HenrH4e3hcU3CgAPw5M/8dK24XBE1Sc5YNDCrxxR4Ysm2Z3f7OXGuajdU25Ld3pxqggEjbaAfbrVhatcSLWWtvdJAOskgrjrE4I8+vnEWV16YBpJ+EwSq1x6kvLYJcv7HN35v8ZcW60+FROlfr/iiL/yFoP3RYC5EhdjHmKmNVLznkCcQ9u4ZV0Jhh1BGRXVHTFaYoPlssCs0P9quWm4ggSJhgPI9R7GiS0kCPKmrqSDSykUjEyrjbaWEhmkjGOtRuHvJcgKwJ8uv0ru23ACzd06iZZmAP9IMf801+H97RxiOtsXLgDC2rRGsqdMzXM18LkyrztLgn/wpEjI/z0/L70lzgTsTmrQsXQMxkmZxGQSDjpUC9b0nO3lUh07VoTcGCOkSfYVxaIAOYxVv2f5M3Fq5tAaliASBJ6jP57Y9qreI4UqniHT6GlTsKkmW/IeNRXGvUYGChAhowc+oopPB/wAVw72m8dxT/KvNGrQTqZCSCJABxj4vMCc00MhAMydoo/7NXWfgwF/9xd0TX8JEK0QDJJKRU88tCtVfG5DPBfN1KDgeQm2QG4lC3hXQuQmoFgzjqkKZjYx1Ipy3zHibatZuWhptM1zQSYkjDoxwbZwQfX1og5twtlbDtbgJrSbgnWW1qzKE37sA7dPlUDl3LGv6Ge7Kur27bIJ8SkFlj+ldjtu3vUI5NcW5LZ++n+UctBB2W5MUS1xLsO9IAKquVEH6EiSOmKub3NwrPrZSdbaTqJkf0mAR0P1qFe5La1DR3veAwPGSCZ+Jp9cTHUUxx5KC4e6diBpZwpYK2f1gEx1+nFnm7+BfVe6Groi64qdKMW6HUFgAHq6hpGJyPY1E/igLTd42gTpDzkoScpBkHrg4oVTmsXDrVhbTBBl9WPEdQjMgjPnvimeZcyVlDBilvuWa2D0htJznOMfpit8SdNb9/wBNguW4aLwzt4luMQdjO46HIn611Z3Z5/xlxQykMpwCWfMY6e1dUpeE8Rb+L8RPoXSc5t8Q16zc1IT4W7rrpJyVEyJ04gZjO5q7awvD8Gtg3AwUwHZGi2WIJJaIiIAxicnNZvfscTw9y5dGnxkkXGVgRJ8Wk7AknffeIq/4PgWu2UuXch38Cvc/lkZkgwWMlYYSDPocepbS52GV8hdy7jrFsEeJlnD6SAxBgyxx8UEDPSkcTzG24cWSDIJZnEZ6KzbgkqYO3oZqvPFXOIAKNctJJGkLC2gMGS2AIB8RJMgiM07btLYBJvB7baiylJklCCpOJ31QV6VFpRyKXG69+q9Ogre4L3eaqjwQYM6hGx8vQ6gM0zz3n5cWmV8hdLJ/SAMjpnJY74mPSq7mMDbacEmcHz9RVLxxiMydvRR++tdqxxm9RrbYRcZzxblg2kkpnwPpJADEz4QMaTk7b+Vap+GV+21pVVYa1ZRSYgHUzMSo3gn7r1r574a8FYjGREx6EY8t96PewPbVrF9Q7BrejSQYBAG2k4kjPrvVYxcJKuCi2Nv47iYOkHf7UGvxxuENBAJ+tEHE8YtzxpkETNQzwg7kECCCQANgOn2p8jfzLg6YUtuo3Z5mwxJxUV+MZpkk5/e1RrluKZ72J8qZZUwaBd3fFJVqYvXuuOua9s3pP7+dK57j1sSK9BxSNVM3rsUXkoGmxxmpu5vUfvgD61zXIk1lJsNUAH4p2F1WXHxEMp9tx+v1pP4d8la5Zd1IV2fTLYAtnw61bzFwrOOgNEnaLlnD3Udn0XhcQvYbVctvZCCLmQrWjLZGsiQPWRV9j7j2eHFtgClzWQ43AVsgTjLFZH+Knmnrx6Ybs5ZSt7E3mnDKsKCWgCWbMscsR6STHpFUp4ZrlxbSxLEKCdhJiSegq047iKldl+ZHhma41qWuYR2WQu+BMZJjPSlm9ES+rRELbIThrFmy6BytsKYUaQdPi0kEFtUyT6/QNJt63RVK+JiUbOWYmM7DO01f8w5mLalr9st3twApOrTgFSG3BwuxIImfKhHl15mvsHkNJJB/uJljsOpNRwRbblLkjB/GMcxOkiF6yD5VO5Bz91ezZgBBcJEYJYyIkmI8W/SnuaW8bb+n50DHjDrJkiSSPST/AI/Sqyx+YmmVz7xRsl/jyLri4LbKQPg0jJYlidS+INpMkCJ1UvgePto6m0iAXIJRQFUEY1KfIgDAjxIJ3rNeW8zCi4NSO0DS9xSGAU6v5ZGVYxHrO9EqcQgtK1m5qvFdTEEgzMFQpGlTLbg53rizY9H4f299zkbC2yGkOjMFAJZjkkrg4H+PLen+Y8Ylnhe+e42WDBetwgNqB6GZ9JgdKoU5wyWbbP3g1YCu6tPQgRBH9QznEedNHjbfdvbuAwi6l0yZDNo1LmBhdPTJ+vPBtS0yibVWw/zOwxCOztbLKLjARBtlchgPhOSRvtQ32t4FxatMVZVZSsIoKwrklmiSszIP2zgk4Dmw4m6AdRGiWYAAFRpjWOgC6x9K85qq8VrBe5btqzarYYKrAEZJWTEZj1q0I1PVVLp39b+5kCXK+Wq9pG/iwsjChikCYHhjGPrv1rqMLHZ/gioJ1z/pS6wxjDBRNeV063/1/L9ylrsOcbft94DeN5wMqSwdRA3AAB2id59etxyHl1p1K6CEZpVTpBzEsJzjw7jbyoF/81ctGy7tL6BcgAKAG1BcYyVMn/cKl8b2l1zfVUCaCjWSzsXnJbWI0nVBxmVnrUowuSb446vq/T8SWosLXFoEgs7k+K1bkKpYXWhiF6gBDpnIZulRu2PM009yFtpp8TFJgTJ0hdgZafkKH+bc4NwxgldjiegmVgHCqAYGDVZxNxrkhmJZiJY5kncma6fLTrsvQ1kTieIHkTGdjmep8htmoNxWcmLZMAkwpaAMkkjp1mrNeNu2yzcPc0NBjSSCVUfD5HGYNeWr/EnhSVttN25BZQRrAgKuMQWY4GDjyq8dlsMqKPiLZwYwMHG0/s0qw5tOGG65BGeuD9Iq/wCJ4RLHeG40NZUWgE0sL16dVyZx3ayVJ3JURUTlPDrddVIK698zg4xVL2HRuX4acd/GcF3j5bUVOIgiDj61d8usSXQ7fkalch5Xa4bh0tWVCoq7DqepPmT51H4a5pbG5OaE6TSLwtplPzTgisgj51RkiYNHHaBB3eo9KAnPiPn+lS0aZUOnasXdUH2NN21ivRjPSqni+f2UbSXXUMxNCQbotbt8LUHiOJkSKVf4dnQPI0sJFD/MeaLw7KHmGnbpU7d1QdSqy04Byxcnece0VZ201SvhyDvt8x5VTcnvi4hdZgmM+m9TUsvcBVG0tBM7mAJMDqYFNqqLFnK42P8ABcG2lu9Fm1YtkKUVTlmwCB/aYY9JIFV3MzbUm1ZB0KzZ82Jk7Y/6HkKl8dzbu7bgXGuAgLraMgEGQANgwMHynzmhFuaBBqJ6UPDeHUFZzY4Jbkfj+MEnUcLv8qRc5kVud5adzZB8IuBCRjqnwETPv1iaqr3FBjJHUk5zHl5fakcS0LuZmuhxTe5pyssX5zcCsIUi4CMqDpzshOU9KldnGZixJzMCd+pPv50NG7qAHTP+KL+zvDTbUzBZtX6D7D71tNI2NfEWHMOIK2yTvpNAI4c6jMbzv0os7UXNKMJ3AH3/AMULqQZBkA+369K0U0Uyvca1hW6z5eVE3Z3ndgMUuIQp+IldYAOCQu5EdJ86FzbGo6pz6fc5+tLuOEYadtPX6YrTxqS3INGh8bzOxbAta1urrUawDJCiDAPwgtqxnDbgzMLtZxj22W0ltYsl9ZzOlzrWcyAAdwTkyKEbfE74BEQNWY2yPX1/OrLl3MwzoL2bSzMD4hHQ9DMQfSuZ+HSeqjVuR+E53dSbYiFJltif9JI3UkDHpjeivknGFyuNNx3AdQH8NucHTM9APUVSNyyzdf8A+1UInldaYYE5VwZgjTAPXz3q75Fxl4sw4hLmnQyDSQraiTJDkSTgiNjHSmmovhIfQ+xeHtIBgreBAAIXQAD5CR02rqCOI4K4jFblwBxhhJP679a8pPL9QaZBP28H84e8fKFx7UP8wQKg0gDwjYR1PlXV1Q/hr/28fqQXJVcKfD8v0qWh+L5fkK6urvfDCyx7KoGutqAbwMcicwYOetT+0nEOeKtAsxAXAJOPj28th9K6upcgUC3PxBsgYHcIY9Tkn3NEX4ZIDzGxIB8R3Hkkj711dTeG/lIpE+hqq7o/mD3rq6qZuh0Q6j3Ov/S1Z/xXxV1dSZfmGh8pU9oHI4W6QSDpORWROc/L9K8rq2Mnl5RtnKf/AMGx/sFAXbj47X/z/KurqT+oM/5Zb9jf/wAb/wCZ/M1P42+yd2UZlPeDKkg/aurqH/I39MGuOuE65JO+5od4s+Fff9K6uq5OQ3aHxVHusdK56H866uok0JQY+daByb/1p/tX8q6uosrAo+25+H3oasnH1/SurqWPAMnzEpxv+/OoLHxV1dRXBMeO3786VeOD6afyNdXVuplyWXIRNxJz/MUfLUMVqls5T0DkekOwEewrq6vN/iHAVyNcvsK1tWZVZjMkgEnPUmurq6slsdaWx//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
        <p:nvSpPr>
          <p:cNvPr id="27656" name="AutoShape 8" descr="data:image/jpeg;base64,/9j/4AAQSkZJRgABAQAAAQABAAD/2wCEAAkGBxQTEhUUExQWFhQXFxwaGRcYGBwdHxgcHxwfHBsbGhwYHCggHB0nHB0YITEhJSkrLi4uGB8zODMsNygtLisBCgoKDg0OGxAQGiwkICQ0LCwsLCwsLCwsLCwsLywsLCwsLCwsLCwsLCwsLCwsLCwsLCwsLCwsLCwsLCwsLCwsLP/AABEIAMIBAwMBIgACEQEDEQH/xAAcAAABBQEBAQAAAAAAAAAAAAAGAgMEBQcAAQj/xAA+EAACAQMCAwYEBAUEAgEFAQABAhEAAyESMQQFQQYTIlFhcTKBkaEHscHwFCNCUtFicuHxFTOCFyQ0Q5IW/8QAGQEAAwEBAQAAAAAAAAAAAAAAAQIDAAQF/8QAMxEAAgIBAwIEBAQFBQAAAAAAAAECEQMSITFBUQQTYfAiMoGRobHB0QUzQ3HxFCRCUuH/2gAMAwEAAhEDEQA/AAJOMujV4iNQgwBkeRxJHpT3/k7sAaz4WLDAwxgE7bkAD5UgWz5ilGwd6GhdhdhPMOKZ0LuZY7nafpTfD8WREyR5TvXvG2ot5qd2b4NHuKLgJUgkqNzAkD5xW4NyE3YXlRvXEvnwJbfAP9RHlRLdc67jSDvpbyETnyAILfTevOSXxbbSAFQGAFAAiNRPvMCfSoPE3e7kNjTLRjxSSoGfda4csnOR34oqESRzfivDv4Zkz5QJz9I96A+Yuzd4FaGww9dJho+UfejHmVsNY8I1AG2wkbaQJPrgA/Wg8P8AzGwW7tjnpDfEQKfEgZWVPei22pfE2iROwYn1/tH3qt0z9OtWXFt4iP7WIHnAOAT1phVgZ6f8/wCa6kcjK90NeEVONuRPUiT8/wBmmzZMk+33o2AjItGf4a8f3HEtcAlxabRJhdUf1ekTVFy3kd+9qNq09wKJYqJiMmflWl9kPwqdgl3im7tTBNofEfRjsvTGTSytrYPQevdvD3hV3MMBDiQCJ3A6TkfKnuO7VNAAyGG4BMjOAOuRGKKF/DbgJBNtjBnLtn0ImIok4Xltq2qqltVCiAABjrQhGUVTYmhGJW+e3uIZrbMxtsrpGSZgwucTvH+2hHieFhtLYExqO3/dfTPF8rs3AQ9tTq3IEHYiQwyDBIkeZpI5Nw+f5NvIAPhGQNprKLTYVE+cudcuPBuqqWxlSwz57em31qMe0t0J3fh0adO3TfBJxkdPyr6H512S4XiFcPaXWwIDxJUxAI9pkDzzWV9oPwguWUL2bnegHw2wviyQBJmIAkkx02NNG1yGrBC9zZggKgAgRq3JHUeKcbGqnibpJ1HLHJnzqbxvLnRCLquri4VHlOmTM75G/qKiEQ6hd4z8x60012FTHuD5tc092zk29WATsOsA7D0ois83e0pFo3AkickwCDt0iA2DIxQdbZFaRJz1qXa4xlYlWIBBBA2IiMjrg1OUOw17Bz2U4EcdxNtVJCHxOVwQBv8AoPnW7cPYVFVEAVVEADYAViX4HcT/APdspxNohR7EGtxJq0pWLGNEDm3G92hNRuF4o/w63TuQD89pqr7X8VKJH9RMZ3H/ADil9oL3ccIkj4FWcxk4/wA1wzm7b+xdLgy7nmocQ7ElsnPm3XHSDj5UIcx4slySPlR923uqxS8o/wDYisY8yB9wAKznic3DRxStCyVCv4oUhuLBNRbwIYikd0R+dXoQlLcrqaCGurag0P2+KPl9xT38SeoP1H+aqHv+VNtcJqxMu7ds3mVFIBYgSTgepPkP0o7tcvNlL1u3bKi2CvegAtcYAHPXdhjpPmKzHl94rcB9x7SCJHqN/lWgf/UFk4ZbXDcOFe2Gm4xL6Sx8RE7kn+pvvQdBWxE5L2mIv2rd1GB8FtwREMGK5B6EMMdNIqz7SX3Z7wENpHiWMjMgiZ6GZEbH0qj7J9j+K5hdN0TpLS95jHimSZ6t1geXStqfsNYZCWnv2Am8CQZAC4ExkDaueWK3aOiOSo0zN+zTM/DspViLYOYMETMg9TEj5U3ynlFy611bdkNchwT0m5gSdgAJHpHrW2cLwVuzbFtFCoogD/NLsWkt+FFCgmYUAZOScetHy6fIHktUYbc/DLju7L6VZmMaA2Y/uziJnr0p/h/wj406Nb2VBPi8RJQeuM+wPWtsfiADp69PX57U5q8s1RUTMqsfg+fCX4gT/XpU+s6ZOegyKMuU9heCsKFFkOQQdVzxGRt6fKKJBXTRoAxwXA27Q02raovkqgflUim3udAJNMcR3h2GMnfc9BQcq4CkSiabS8p2NJvWdW4B9/L09apOP5E5tsbZAuFp3Jx5KSRHn5ZpJSneyGiovll1cuRJAmBkA7egFNtfVDnE5JP5UN8TybjFabbIQd/EfKJz13PzpXH8q4sBdLh9ONzqzuQSIEEfeptz7DqMe5bf+VPUEAmFJEA+5P1plu0lpcFwWBOoDfGMR0mgTm1y+j6HDLbBOZwfLPWoVzimUg20C6YkgHI9fn19aVOXcdxiHnank9jj7GhoW7ujxlW9fToRWD9oOSX+EuvavJBJBkZVl2BB6j32rUeW3uJud46K7xlsb+meu2KXzbgU4+zpukreRT3bR5geFh1GPlVVJ9SE4djE7VgzqJ9Y8q9QqN85/Y/OnmRrbsp3DEZHl0ruLtodJJ3H3/SqXZMMvwoOrmFnTgANJ2mATH2rWu0naRbalUM9J/OsN7Ic0FrjLBEgBtP/APQKz96Me0vEaVJJwCdvvU5t1QYMtrXMjfHD6j8DhcdRO8VZfinxRNtbQK5aWyZxlRA6dZNDHZO9aYC6k6BdXHUQRNEn4sD+XbaIIY9M9P39ahVJ/QrF7mecVxrNZVWyLcgeg3j70O8MVLtJyRj2pXMeOAu6ZKjQM9CTnPyqBxNsTqD56EGmhGgSZL43g+vWftTSgdd4qfwrNdQYAIx/zVfxFspOxIqlvgX1FiK6veF5oFUApbYickZOetdSaWbWD6mvRW181/D/AIW/AQrZJHxJsB0lCd8xv5UPcq/Ce5cLq/EKhV+7HgJ8RyDEjwlc+5irrIjODRnvCWyWAAJJwAK2b8Kexbof4m+ALNyzhSQQ4bqw2jTnPnTnYT8OhwfEi7xLzctue7CEaSIIDNiQSdgD061pp4i3kEqFiI2GcR96OtG0s7lnCJZtLbtKFRBAA29af1nVEYjfzof5nzkBxb8RLAaUU5LasZjbf6VYcCt03nZ9SppXSuPdjjy8IqaneyHca5HebcZoTUBqwTpABLR0Aqrt8zW7puKW1ZhQNguST0kxHzq54TgypJZtU4GAIEz0qQloDYAbnAjJ3NZwcuTKSXBUC7eZ/CBEf1AwB1gjBO29TOV6xZQFYYCCCdiMVOrqaMK6gcr6CESPnSor2a8VgdqfYQ6K9rqbe8o3IFZtIw5XVH/i1OQZHmK9fiAP6lBnrQ1oOlj9dTbXQAScAdaH+acwbWJZrdoZkAyY646e9LLIojRg2EN20rfEAfcT+deGwszpE+1Q+E5tadJDgwOpAJ9YqAvP11Qbig+RBx1oPJEyhIvqYbh7bEyoPSY/WmW5hbCa2YRG/n7Dc0L837UokAM3n4BAA9c1pZEFQbGO3P4fW+KBuWyF4gLjoHiTkAb5iax3m/ZrieFuRdsv4gSjAFlOJxHUfUVs3A9r1Yj+ojYHc+gPTHnRHwnNEveFlAEdSDQUkLLGfNfZ4H+KskjPeKY84z+laD2wsE2XYLA0kj3zRC34bAcxTirbr3AIJt9ZgyZ2icx0qs/Fnixb7xRgaYA/3f8AdbI+KAkD34ceOxctKYNubp/2+f1xRP8AiRzIXLPDp/8AsKKxG5yP+DQ/+FnC6bPFgAybEOeoLGEUesSfpVn285cF4rwEn+Uog/06V0x9qlk2kNDgyPj3LXGMbGPpgVFLdaVxn/sfPU586ZUV0RWwgX9lbqixdJxnwz1PlVRzHi5eI2OaMOXclT/wiXzOs3mj2ErQFxLyze9T5k0Z7IbY+k11ei3715Tkwv4Xnd43F0sxMbCTI3M+lan2X7Wqz2rHEAMz+JHOCCMQ07x0NYNwd8q2oGCMfKr4cYxFppkiQPc7D0raUuC6do+hOe8cltS7qO7UeJyYE9BIyfL50Ndn7637RVWYlrkqogsE1kjVJjTt4hMTtQHy/n/EcRYFogXA2ADmDMaYO/TetJ/D7s2/Ch3ugKzgALvpG5z03gj/AE1PRqluPq0xLflPKCrs90AtMKcSRj4iN/8Avzq6im2uaYByTtXuurRSWyJtt7s9Nwee1KpFgyASCCdwTtTPE8eiOiNOp9oG3TJ6ScCd6Io7eUlTG9DtznV2257xYAxt89xg4HSr/juMW0upv+6ruP4vhry6LhxuDkQfP3pZQvgZSog8R2htlCxYqsGP9WBv8zEU32Z7RLdUDAgfqRP5UL9oOWMqHu2F21/UYAZM9R1G2R9qGbXMhbwsjrj39Km4tP1KJpo2viLhUFyT6LMD5mqY8f3p7sjBxM7euY29KBv/APWuUCAgCIJOcD388VGbmOqSGM+hxS7sPBpF06B4SF0xJDSC3SVA26zS7nGJctEuGHvBE7YKmPvWe8v546MCx1RiGzTvFc+Xe0Sk4ZCfC33j5H6is9jF9f4w6NDOyxADl8HyMHYH3jFVTc7ddJS4WMyVZgRGMGNvrQ3zDmBZPD76Zx6xUB+OYif2f2aCgNqCvmXMVdPChW4ozBB1DZY3O2N+lV1vjNKTcnVmGEEyfSdqqLl8lY1QTtvvMx5U/pm0SwJj7etFRBqHBzggDUSzbRJPzqPxfNwQJEEYhevl9pps39QMDpv61Xu2l4jxeZ/WnUUK5Frw/EXC2FCiMVP4Tmd0kSSIxE/lNVJurpzknqOldcc7azH3ogD/AJP2oW2d8TkHOfQUrtj2fXj07+yf5lvxFGkrcgY+fkPSs6sPDEAGRnJot7L9ozYYK5wd56e0UrRmrHuwXK7li3ds3fjvX7TA5DFZzOMRE/OkdrL2rib7b6fCJPp+VExW3f4yzftbIpZ2BwZ2EEbiJPpVIvLGvX7+FhnbSW2mY29BNc2XNGLtsRtJGVdl+zdzib6MbbG0XOptBI3zjGKOec9jkTTCCFVrRdV+JXBgXIO4nDRiN8UZ8Jy0cPbUW3YhThxiFEYhR6bnfNV3NWdnlt/7Q0DqASOuN/XPnXLm8a3x9O33ISkyot8lbh+Td05nTekQZgMJIPT4p29Kyzj+UuhzBBJIAnzIg+u2PUVq3Hc6D8NdtkAE3FMA7QAP0+5qNxXHWriIlkgXbRDgKrQ5jxNMR0UwQfhNdGLM3Un15Gk/hQEWODt21CussN/c5ryrO9yq27F7l5Q7GSMDf0xH0ryr/wCpxd/zF1xAp7QPsc+1S+EeIz6+xH7+9RO8ify9ae4O0XdVUSSYA98V0ljWPwd5Y5uG6bU2tEByBAaQfDP9XnFa1fuhVlgNpI/OqjsTym5w3CJauhAyzIQyB84Bk9d6k8XzQKBpOp3MKuJImCR9DvvSt0grdjnHcYV0+JFDAxMkk74A6Dr+lUXMefOh8aDUv9tyA3UEmJC/POfnE7Vdobdq4tpGtrdYH+ZdcgrOMe/nt4esAHNeZ8zS5d0M731DQVDaVJHoNx1g9BSJ77jPgJ+Y/iteBK2Et3WG5CPA+YNRObdsHu8E9y4w1s+hQumV0iZx4viJAPofOmOFvayLVtQqxBAgAL/UT0jP3rN+ItG1cdf7XI+m1UjKxGqNE7HdrrvEE2OIuM5ElWYyY6jO/nRiqdelYPYuaHDL0Mit65VfF3h0fzUH7V1Y66kZt9Ac7Y8/PCW/AAbjyoB2j+r7Y+dQ+M7NXRaF6yVvW2UMDbPiXEwyDMjrE1V/iusNYP8ApfHsV/zQSee3e77skaYiI6Co5OSsXsF3DiGbEkjy/IVMa2VAIHvHSgbl/PnSAfGvr8Q9j5eh+1Etnm+tJXIP2/frUmqHTsntfIyJI8qabiHM7e1NfxkjcjzIpdyDBBYe3+KXYcSrOBIII6x0+UV3DOCTjV6GRHnSrRxnPrUUXCr/AA9Jn/MYrGJzouYBJO4z+tR/4vTME6Tj2PUUhuKYuDGY26H2qQbQgmMmcHzoGPBZXECAemajuEVzC+5qVwsxnYV5dskgHBHl+WaNmoZ14Eg4/eaU5kgaiOtddtaYPpn2phGwRHXes2jJHnC3iGIK5P8Ad5Vb2bYHi1ScY8h/ioNxPGI6DNPi9IGMg0LQaYbdne0LJbJ0FolIHQf3e2OtOc65xcU/ylBVtMNEDK9NMjMkT5j1oc5HxBW7oEEXfDpPruflRpy7liiVBBMy1sqDHh0roAzHUn0Feb4mCUr+tHLljTKdEuhRc1HQqBhbAb4mMEIZE4OQ30M03y+zcU2jfBF8gwg+EaSILEDwzsI/1UW23S2hUNCKBiBMzkmc9PtUDiOaKpIIEgYM/FgGVJ3328xXHOaT2V/p76kuAY47s63jCSGLhiGM/HGAT8QXz6Dzqz4DkxtOttiHRAe8EGWbJEeQBx6irDh+ODAEjeTtPXrO0nYVIv3EBgXZMdSBqxjxnA6DHlVo5XkpdhnJg03Z+w5LFEkk9I6+UV1RX4q4h0tbukjqCCM5H2NeVDR4rpL8yVsyriuF0qsmWbIA8qLfwq4ANx1mWhlfUBpJmBMY2xJnpU7tD2Qf+U9m2zKLa6mkZLMQuJ9hVr+FXJ7lvijcuWmGgPnUAAYAz5yCRFe/HKmkztW+6NV7Q8w7nh7ryAY0rqwJOASfKc9KAO2XOEtcJw93X3jhSoZGCrvkg7noJH61K/FTiw3BW2+DU+ARPmBB6Yz8/Osv7VcxVrdq0Czi0iqlw4Df3FQemwHpmlb1solpVkbtPzMXWDiTIESR4RGFAABA9/zmmeznDkkvGAI+u/2qDynhBcuAHbc+taDa4NVACgddvl+/lTSkoqkJ8243wF3RZciAYOdoE9M+h6UKc3sFj3mkxpWTneI3PWnrvHvaV7Lr1J22zPzqNyzj/itvJVhE7wem59/rTxVAk7RWsK3DsS2rgbZmTHp+lY3xFmDHlj/mtk/D2wE4FRnxAt7EmumJCQJ/iPb8dgzsH+5SgbieWI0keE+m306Uf/iOM2T6PmP9tCKAFY8ztt9K5skmpHRGOwOvyphtB+32NTOU8M6EmYBxHrVsbYPvTa2o2yPUbUNdm00Ptdxsffan+/nZf+KaZCUxuNv2a60DjEGlsZIQXOR0Hv8AWrC8ogQf386h8S/mAMZ/Wo63ts596xifxNpTB6jY9R/xTyXWIIxIqm/jSGBOwO1WVriY8yCf3NZmRLBDYmDSLbEYO4+/nUN7pMhdx+VJkuRPhK9fOhQ1kvinOkj7enmK7h7exOSKbvnABMetLs3YJG0f4pQncVclo9ppTW9LapxgEfr+lNIoJnqftT115WQMgwfX1pGxi05EZvIY1FXiNt8T9M/KtF4lgOHLsArLInSfUQQMsZ8vOgz8PkVyXdZAGx9/8ir/AIjhn4i5r3XdRriCTuTv6wdyRXJmyJz0nLlpyo9PEg2hdsoCSQBvpmRMkjYjPzqq4gt3awEN8szJqJCr1IUbNJwCcVfcNyeCdQ0PJ0ZkaSIkRA3znanzwOppcAsANOkSQIyTPScQPeuRwqq6kKI/Zyw9sLquFrjgnYBS4JlT1/qx7Cpl2C9z+WuSRIWSM6TI9gTE/KnOKtXYwimMLqWSR6waqb3G6la0F0osapME6c741eXXpV4yempLdDN0iLxHZ3g2Ylg8k5gnf5CJrqtO8FuE0BoA8WROJmDXVCsnYW12RbXeQOTlgyqwYJnJExJwAPh8/h36V5Z5OLfErcwVKlQM+E77fX6mhdO1t2ck/WrzgO1KNHeNCmAcTv8AeN5r14xhF7HUoVwC34mcb3nDW2UBrZZioZeqnLgf1CDGceKsf46891yzmWPt7AADAxiK2/8AEThO8WylnGuECrBHdAE+H3IXbpFA9/swlnQSMtnPTp+laM1DkpJalsVHZrl8MCd2GfQTj60XcHbgj0Lff9/amuE4KGLR1GPToKlXLgWaSc73AkQOe9mhf8anTc8zsfKq/hux2lDLjX9vY1YcVxxyQcDFD3NuMuOCqs3ngxgH9/StGc26TC4IuuS9k1vfG7q4YKRAI3nfp4dt+tHXNu0HDcJb0FgCqjA8hgD39KEvwecC7fskuDeSNTQVDjIIMfF1z5DemO13L3u3DauMgYAiYkM0YgjKA+vntXoRyUjnePcd7T8WnEWrF5Dgk/cAwY9qE7nxMAOm3n5wRVrbsGxw62mIZpDY/pWNvqTn0qsvp4ifXc1zTdyLxVI60QcUokEkhZjfzpmyM7Z/fUVMW8JyM+v/AFSXQRFviBpHVfp+zSANOMEHr5+9IvKqmfoKZ7wQOnvRRhfEmZiNqinO+KSzyCds4pDtIGc/vH506FY7btAnePPrTrGM+tNIQAY3mki71HUzHyogH+GMT7xNP98VYqTgVBuJ5HETT93JHqAKDCh+5JWQeuK62SSWPt70yo8JH72rrTeCTuPz2mptlEiRxFzMkYkR+f50+XHd3MwcT7df81W2r06uunP0/Zqx7oOAB/WQp+eKRuhnQafhveAW7ceNMYBMSQJPp8M/aiRL0F3hdBCqQMGVjTBmMmDjG9UVjlyWbXD64VQGBz8WCJyMHf3wcQauOX8bCBbI1MWChdQaMFl1SImInbrXlZczc7T9Po6POnPVKydym6LjMe7OpAVjaD4iGMGCSIJ+VROK5jd0o9lGbIDahJAyDjoBg9d6lB7h1rKWCzeMystgSGPRgCMenzpn+HDkql1AQfikkmCJiJ6n0wRTPW5NRXX7AsTd5mrm0pN8FgUGnwmVEhlGcnocHMGofNXfvAGPgbUvdR4idvHE4wZJzM74qXza+tpULOBcBktBHiAwD1IInP0qt4jm2tZtMnf3jAubR4SxA8hMiSN80zcmqfK+3Hv8QSb4Jti/btqEZlUjBBcAj5FSfvXUDngeLfxNYv6jv/LJk9TIuAGuqiwyS5Rqked5OaYfiyMTua4KQuJpHBW9d+2D/cPzrtkdyZpvHI54KzKrqCJ4gD4SSAAvuAJ9J86GeL48XdKmZVQgBHSB4p9c/SjHhE02m70QutQpBliSCo1EY9B5YoP7U8qaV4i0dMkBQNmEHUR7Qq/Og1aTNGWwwilRjNVnHcS05gfvFTO/0glsTgdYqBzBA2FOZz6AZpdJrKjmHEgD3MR+/wB4qt468VI0zBiD+/WnuO4aWgnAP1Jr0cPiR1P2EH8qrGkEZ4K/dtkXFYqwEhlwcdce1WXE87PENruW0Lr/AFsstO+YgEZ6imDZgSZgHcfenLdgMCBhtOOsxtRsFCu81ST8Tbz1+1MqkrHy+hxSQvgODM9PelLdJgg9P3NAIzZXMfcVIcjyzUK9f0uucHyp88Rieo/f+KzsxH46+IA6jHv6VX98c+YO1JvXCWkjM1HuPJxkk1WMRGyTcv4A9SRTCNM1ecq7ONcguYEYH+aXzXkYsLrBlRuPIedOo7CtlVZ267CnbMwJG+ZpdtgwAHXFONiIPp8vOptjpCQnhE+RB/fzp51yfT/FeJDAeQ3PrS7cEEj6TSNlIoYfAUdMH9/akA/elXceHpgz9iK8RvhX5D2g4oBHeGSCSTuTHzq65LZZRqgMNQGSBE9d8AbzsKqbKCBOaKOT8iN+yAzEWy+fCSYA9Nh7/eoZn8O4ub5GXqNwo4ck3iS0BUAMBgQT3btkicztVry5rViwSjK19l1+WnbSpInMSfT0mo3Puz9xRb7hEZm0gIIwIgRIAHw9eo8zSu0PKrVpF8RLagrXAmN5IxiN43iK4ZwqLko10/8AeTz6oFu0XOGtsCzagHko0nMYmfiAAjrg5pPD9qVuW1FzTrXwkgR4SZ1MZhgI2P8AcfKqbtfxy3b7AuAFEKoBb136sSxnGDjpVa1yxbXWyPdLyChPdC0+DuurWCDgY9fXp8PgflrU9wJM0nmd+xe7pLlxSWCnWhOnSDgEPgdRImrxOTo+plZANI0pGrRjSTI+LwgmM4rIrfNASmhMHJyJ8swBsPICRHvWhJzYIsgsLbH44IEA4kj+rOknIMA4pckZLlfuNfQL+CvKiKoYgAbFY3z0IEZrqouH5ndKgo7KsYAgAeePeuorxOFbNr39Tagb4jgCsiKgNwkMGG4rS+Z8lW7LW8en+DQxx3KmQkMCCK6VM6lII+VXk4jhltJALMTdG0eo8umekVGscrd1S3dZYtrgZgBevzJGPKhrheJfh3DoYI+h9D51M4rn63WIg23KjKmFMGduh9qze/oMo7WgXuqxJDe0fl96gcW5FyJOmWkjbb/qrbmF+GB3HX6DNVl+zhTB399zj7mKNhIdzfzUnHqPOnSQVJIxt+z7141j4WE7CcYHTPlTXCD+YFg6ziMnbrRNZOuKq6QP6skbx5n5YpgGGIaANgfyPpS7pg6REqZB8h++lRrqSCZjMg+nUVkzCeMcgKB9T19qio41AxEj5e9LvmYGwGw8/M1C4p9IjcTTrcw3xzCQF6H/AJpd1XQHUpBjqDscyPTaiTspy2wt8DjPASQUkiJ8m6Tkb/MVpnNOEsuqi/aDuIVQ3hjB8XtIjP8AdXLm8ZHH/b3wRlkSMCuuzAHO28Vd9leSO9zvWEINp6nz9qPe0XM+D4OydVlRPhRCoJYgSW9hMZjYVUcg5k94DTw7pb2DGAPlXX4XJ50XJLYXXZY2rYXA6V6OGtuCrQQRkVLt2Iod5lxzWnaRBAwx2Poa6lFrcN2B3POEPB32UAi02UPl5ikd4SBEmf3imOecz4jiDD/DOABil8DbZEWdx0qeVLlFMd0WBYQsHwk5pYhSI8iD9f8AiodyCNtyPr6VJMQCfb6VzsshN1vGI6Z96cWyC4Hlkf4r1U+JvkPSMCnSJAYRI/c0GxkiRw1nU8Lmenr0rTeGiylvSkKAEIBgsZ1vqMRgCB60AdmrLd4rhdQBBP1Hln6UYdqObnhytpiutgWKLIjUWGrJzMGfIz7VxeJ1NLT3ObxMuEEvCcMLbG5rDu5BVGGQFPeECTk5Ax5RnNDXaXmVyxwjWlufzbgBEkSA0MwwP6jIkEYFJv8AMluXbWplV5BnUvd28EI0nDDxfUnYxQs/Gql8txALBbhlEGoO+4AZiIWBHp5ZrKc5Okqrn376HNfYgc05GbdkmDBUOwQQzL8ONUnqrETOetUtjgf5J3Ci6plsSII6+6/WjTgubvfuPosk3HWAjDVCxA0ZHm3nRVy3s5aFy731pQXKxhWEQr5XYeIfamWWUIpPm+ffpwBb7GR8Ibdtna+SAikKiQxZo2bOBn4htFIXj/CothyuRpyY/wBXhjOd/SjnmnYC7B7hEZsurXf69TEkiPCIXAWI3PlQynJeKBINi5bYYFy2PDM4kLMiYyIgiulZIS3GaJHLu1ZW2ohseURv0zXVZDsnaH/tW93m76A2nUcnTCxEmurieTwbd/owUaHd73uptT3hZSgIIJSQIBJIBYgmcYq35gjdw7XQJUggzJzuMgeEbCcxk1X3+YKLbBVPgUFmUk4wfEVIxESZzXt/ibY4NipLC40AyTPUwT0yfvRw5NnGu/f9isJW6KJrS3AcZ9BO+BgZqo5nysqSGBkUTdl28TDXpkbggYBEmT5SPrXnaGyxDFtOtWggEHw9Diq45cIdyqVEXstZt3LXjALI2MZiJB1QYz0qb/A8NcJnQzAGAuMTIxPyqn7O8Roa4CfCy5jeQcQemevtV9zHic2u70NnxMwElmV8E4jKg/OufxGq/gdVySm2nsDvOuzoawycPKXAjOWO5yGKlhthTj286F14YcO9i8czaOon+8FrZPzEGjTtXzdrfAvpNvvmtgSpkAPiQTvCzmqLs1yW5x1jgrbHwtbul28l79xPvsB71TwPmSxvVzbRTG9tyAeERjrSIb9aY4zgHUyo1A/0xJ9h61sPKOxXCcOgRbeqMlnYkk/WB7AVPs8Bw1pgVVQwyOpHtO1d/kNPkfUY5Y7E8XdCkWCMf1+HenrH4e3hcU3CgAPw5M/8dK24XBE1Sc5YNDCrxxR4Ysm2Z3f7OXGuajdU25Ld3pxqggEjbaAfbrVhatcSLWWtvdJAOskgrjrE4I8+vnEWV16YBpJ+EwSq1x6kvLYJcv7HN35v8ZcW60+FROlfr/iiL/yFoP3RYC5EhdjHmKmNVLznkCcQ9u4ZV0Jhh1BGRXVHTFaYoPlssCs0P9quWm4ggSJhgPI9R7GiS0kCPKmrqSDSykUjEyrjbaWEhmkjGOtRuHvJcgKwJ8uv0ru23ACzd06iZZmAP9IMf801+H97RxiOtsXLgDC2rRGsqdMzXM18LkyrztLgn/wpEjI/z0/L70lzgTsTmrQsXQMxkmZxGQSDjpUC9b0nO3lUh07VoTcGCOkSfYVxaIAOYxVv2f5M3Fq5tAaliASBJ6jP57Y9qreI4UqniHT6GlTsKkmW/IeNRXGvUYGChAhowc+oopPB/wAVw72m8dxT/KvNGrQTqZCSCJABxj4vMCc00MhAMydoo/7NXWfgwF/9xd0TX8JEK0QDJJKRU88tCtVfG5DPBfN1KDgeQm2QG4lC3hXQuQmoFgzjqkKZjYx1Ipy3zHibatZuWhptM1zQSYkjDoxwbZwQfX1og5twtlbDtbgJrSbgnWW1qzKE37sA7dPlUDl3LGv6Ge7Kur27bIJ8SkFlj+ldjtu3vUI5NcW5LZ++n+UctBB2W5MUS1xLsO9IAKquVEH6EiSOmKub3NwrPrZSdbaTqJkf0mAR0P1qFe5La1DR3veAwPGSCZ+Jp9cTHUUxx5KC4e6diBpZwpYK2f1gEx1+nFnm7+BfVe6Groi64qdKMW6HUFgAHq6hpGJyPY1E/igLTd42gTpDzkoScpBkHrg4oVTmsXDrVhbTBBl9WPEdQjMgjPnvimeZcyVlDBilvuWa2D0htJznOMfpit8SdNb9/wBNguW4aLwzt4luMQdjO46HIn611Z3Z5/xlxQykMpwCWfMY6e1dUpeE8Rb+L8RPoXSc5t8Q16zc1IT4W7rrpJyVEyJ04gZjO5q7awvD8Gtg3AwUwHZGi2WIJJaIiIAxicnNZvfscTw9y5dGnxkkXGVgRJ8Wk7AknffeIq/4PgWu2UuXch38Cvc/lkZkgwWMlYYSDPocepbS52GV8hdy7jrFsEeJlnD6SAxBgyxx8UEDPSkcTzG24cWSDIJZnEZ6KzbgkqYO3oZqvPFXOIAKNctJJGkLC2gMGS2AIB8RJMgiM07btLYBJvB7baiylJklCCpOJ31QV6VFpRyKXG69+q9Ogre4L3eaqjwQYM6hGx8vQ6gM0zz3n5cWmV8hdLJ/SAMjpnJY74mPSq7mMDbacEmcHz9RVLxxiMydvRR++tdqxxm9RrbYRcZzxblg2kkpnwPpJADEz4QMaTk7b+Vap+GV+21pVVYa1ZRSYgHUzMSo3gn7r1r574a8FYjGREx6EY8t96PewPbVrF9Q7BrejSQYBAG2k4kjPrvVYxcJKuCi2Nv47iYOkHf7UGvxxuENBAJ+tEHE8YtzxpkETNQzwg7kECCCQANgOn2p8jfzLg6YUtuo3Z5mwxJxUV+MZpkk5/e1RrluKZ72J8qZZUwaBd3fFJVqYvXuuOua9s3pP7+dK57j1sSK9BxSNVM3rsUXkoGmxxmpu5vUfvgD61zXIk1lJsNUAH4p2F1WXHxEMp9tx+v1pP4d8la5Zd1IV2fTLYAtnw61bzFwrOOgNEnaLlnD3Udn0XhcQvYbVctvZCCLmQrWjLZGsiQPWRV9j7j2eHFtgClzWQ43AVsgTjLFZH+Knmnrx6Ybs5ZSt7E3mnDKsKCWgCWbMscsR6STHpFUp4ZrlxbSxLEKCdhJiSegq047iKldl+ZHhma41qWuYR2WQu+BMZJjPSlm9ES+rRELbIThrFmy6BytsKYUaQdPi0kEFtUyT6/QNJt63RVK+JiUbOWYmM7DO01f8w5mLalr9st3twApOrTgFSG3BwuxIImfKhHl15mvsHkNJJB/uJljsOpNRwRbblLkjB/GMcxOkiF6yD5VO5Bz91ezZgBBcJEYJYyIkmI8W/SnuaW8bb+n50DHjDrJkiSSPST/AI/Sqyx+YmmVz7xRsl/jyLri4LbKQPg0jJYlidS+INpMkCJ1UvgePto6m0iAXIJRQFUEY1KfIgDAjxIJ3rNeW8zCi4NSO0DS9xSGAU6v5ZGVYxHrO9EqcQgtK1m5qvFdTEEgzMFQpGlTLbg53rizY9H4f299zkbC2yGkOjMFAJZjkkrg4H+PLen+Y8Ylnhe+e42WDBetwgNqB6GZ9JgdKoU5wyWbbP3g1YCu6tPQgRBH9QznEedNHjbfdvbuAwi6l0yZDNo1LmBhdPTJ+vPBtS0yibVWw/zOwxCOztbLKLjARBtlchgPhOSRvtQ32t4FxatMVZVZSsIoKwrklmiSszIP2zgk4Dmw4m6AdRGiWYAAFRpjWOgC6x9K85qq8VrBe5btqzarYYKrAEZJWTEZj1q0I1PVVLp39b+5kCXK+Wq9pG/iwsjChikCYHhjGPrv1rqMLHZ/gioJ1z/pS6wxjDBRNeV063/1/L9ylrsOcbft94DeN5wMqSwdRA3AAB2id59etxyHl1p1K6CEZpVTpBzEsJzjw7jbyoF/81ctGy7tL6BcgAKAG1BcYyVMn/cKl8b2l1zfVUCaCjWSzsXnJbWI0nVBxmVnrUowuSb446vq/T8SWosLXFoEgs7k+K1bkKpYXWhiF6gBDpnIZulRu2PM009yFtpp8TFJgTJ0hdgZafkKH+bc4NwxgldjiegmVgHCqAYGDVZxNxrkhmJZiJY5kncma6fLTrsvQ1kTieIHkTGdjmep8htmoNxWcmLZMAkwpaAMkkjp1mrNeNu2yzcPc0NBjSSCVUfD5HGYNeWr/EnhSVttN25BZQRrAgKuMQWY4GDjyq8dlsMqKPiLZwYwMHG0/s0qw5tOGG65BGeuD9Iq/wCJ4RLHeG40NZUWgE0sL16dVyZx3ayVJ3JURUTlPDrddVIK698zg4xVL2HRuX4acd/GcF3j5bUVOIgiDj61d8usSXQ7fkalch5Xa4bh0tWVCoq7DqepPmT51H4a5pbG5OaE6TSLwtplPzTgisgj51RkiYNHHaBB3eo9KAnPiPn+lS0aZUOnasXdUH2NN21ivRjPSqni+f2UbSXXUMxNCQbotbt8LUHiOJkSKVf4dnQPI0sJFD/MeaLw7KHmGnbpU7d1QdSqy04Byxcnece0VZ201SvhyDvt8x5VTcnvi4hdZgmM+m9TUsvcBVG0tBM7mAJMDqYFNqqLFnK42P8ABcG2lu9Fm1YtkKUVTlmwCB/aYY9JIFV3MzbUm1ZB0KzZ82Jk7Y/6HkKl8dzbu7bgXGuAgLraMgEGQANgwMHynzmhFuaBBqJ6UPDeHUFZzY4Jbkfj+MEnUcLv8qRc5kVud5adzZB8IuBCRjqnwETPv1iaqr3FBjJHUk5zHl5fakcS0LuZmuhxTe5pyssX5zcCsIUi4CMqDpzshOU9KldnGZixJzMCd+pPv50NG7qAHTP+KL+zvDTbUzBZtX6D7D71tNI2NfEWHMOIK2yTvpNAI4c6jMbzv0os7UXNKMJ3AH3/AMULqQZBkA+369K0U0Uyvca1hW6z5eVE3Z3ndgMUuIQp+IldYAOCQu5EdJ86FzbGo6pz6fc5+tLuOEYadtPX6YrTxqS3INGh8bzOxbAta1urrUawDJCiDAPwgtqxnDbgzMLtZxj22W0ltYsl9ZzOlzrWcyAAdwTkyKEbfE74BEQNWY2yPX1/OrLl3MwzoL2bSzMD4hHQ9DMQfSuZ+HSeqjVuR+E53dSbYiFJltif9JI3UkDHpjeivknGFyuNNx3AdQH8NucHTM9APUVSNyyzdf8A+1UInldaYYE5VwZgjTAPXz3q75Fxl4sw4hLmnQyDSQraiTJDkSTgiNjHSmmovhIfQ+xeHtIBgreBAAIXQAD5CR02rqCOI4K4jFblwBxhhJP679a8pPL9QaZBP28H84e8fKFx7UP8wQKg0gDwjYR1PlXV1Q/hr/28fqQXJVcKfD8v0qWh+L5fkK6urvfDCyx7KoGutqAbwMcicwYOetT+0nEOeKtAsxAXAJOPj28th9K6upcgUC3PxBsgYHcIY9Tkn3NEX4ZIDzGxIB8R3Hkkj711dTeG/lIpE+hqq7o/mD3rq6qZuh0Q6j3Ov/S1Z/xXxV1dSZfmGh8pU9oHI4W6QSDpORWROc/L9K8rq2Mnl5RtnKf/AMGx/sFAXbj47X/z/KurqT+oM/5Zb9jf/wAb/wCZ/M1P42+yd2UZlPeDKkg/aurqH/I39MGuOuE65JO+5od4s+Fff9K6uq5OQ3aHxVHusdK56H866uok0JQY+daByb/1p/tX8q6uosrAo+25+H3oasnH1/SurqWPAMnzEpxv+/OoLHxV1dRXBMeO3786VeOD6afyNdXVuplyWXIRNxJz/MUfLUMVqls5T0DkekOwEewrq6vN/iHAVyNcvsK1tWZVZjMkgEnPUmurq6slsdaWx//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
        <p:nvSpPr>
          <p:cNvPr id="47106" name="AutoShape 2" descr="Αποτέλεσμα εικόνας για ελγο δημητρ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pic>
        <p:nvPicPr>
          <p:cNvPr id="14" name="Picture 6" descr="Αποτέλεσμα εικόνας για γεωπονικό πανεπιστήμιο αθηνών"/>
          <p:cNvPicPr>
            <a:picLocks noChangeAspect="1" noChangeArrowheads="1"/>
          </p:cNvPicPr>
          <p:nvPr/>
        </p:nvPicPr>
        <p:blipFill>
          <a:blip r:embed="rId3" cstate="print">
            <a:duotone>
              <a:schemeClr val="accent3">
                <a:shade val="45000"/>
                <a:satMod val="135000"/>
              </a:schemeClr>
              <a:prstClr val="white"/>
            </a:duotone>
            <a:lum bright="3000" contrast="-17000"/>
          </a:blip>
          <a:srcRect/>
          <a:stretch>
            <a:fillRect/>
          </a:stretch>
        </p:blipFill>
        <p:spPr bwMode="auto">
          <a:xfrm>
            <a:off x="2485484" y="666441"/>
            <a:ext cx="3932045" cy="1043271"/>
          </a:xfrm>
          <a:prstGeom prst="rect">
            <a:avLst/>
          </a:prstGeom>
          <a:noFill/>
        </p:spPr>
      </p:pic>
      <p:sp>
        <p:nvSpPr>
          <p:cNvPr id="6" name="Ορθογώνιο 5"/>
          <p:cNvSpPr/>
          <p:nvPr/>
        </p:nvSpPr>
        <p:spPr>
          <a:xfrm>
            <a:off x="2485484" y="71910"/>
            <a:ext cx="4954476" cy="400110"/>
          </a:xfrm>
          <a:prstGeom prst="rect">
            <a:avLst/>
          </a:prstGeom>
        </p:spPr>
        <p:txBody>
          <a:bodyPr wrap="square">
            <a:spAutoFit/>
          </a:bodyPr>
          <a:lstStyle/>
          <a:p>
            <a:r>
              <a:rPr lang="en-US" sz="2000" dirty="0">
                <a:solidFill>
                  <a:srgbClr val="002060"/>
                </a:solidFill>
                <a:latin typeface="+mj-lt"/>
              </a:rPr>
              <a:t>Zootechnia, 2-5 </a:t>
            </a:r>
            <a:r>
              <a:rPr lang="el-GR" sz="2000" dirty="0">
                <a:solidFill>
                  <a:srgbClr val="002060"/>
                </a:solidFill>
                <a:latin typeface="+mj-lt"/>
              </a:rPr>
              <a:t>Φεβρουάριου 2017</a:t>
            </a:r>
          </a:p>
        </p:txBody>
      </p:sp>
      <p:pic>
        <p:nvPicPr>
          <p:cNvPr id="12" name="11 - Εικόνα" descr="elgo.jpg"/>
          <p:cNvPicPr>
            <a:picLocks noChangeAspect="1"/>
          </p:cNvPicPr>
          <p:nvPr/>
        </p:nvPicPr>
        <p:blipFill>
          <a:blip r:embed="rId4" cstate="print"/>
          <a:stretch>
            <a:fillRect/>
          </a:stretch>
        </p:blipFill>
        <p:spPr>
          <a:xfrm>
            <a:off x="2843808" y="2816445"/>
            <a:ext cx="3426454" cy="205587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547" y="188640"/>
            <a:ext cx="8964488" cy="1728192"/>
          </a:xfrm>
        </p:spPr>
        <p:txBody>
          <a:bodyPr>
            <a:normAutofit fontScale="90000"/>
          </a:bodyPr>
          <a:lstStyle/>
          <a:p>
            <a:br>
              <a:rPr lang="el-GR" sz="3100" b="1" dirty="0"/>
            </a:br>
            <a:r>
              <a:rPr lang="el-GR" sz="3600" b="1" dirty="0"/>
              <a:t>Πιλοτικό  πρόγραμμα κατάρτισης κτηνοτροφών</a:t>
            </a:r>
            <a:br>
              <a:rPr lang="el-GR" sz="3600" b="1" dirty="0"/>
            </a:br>
            <a:r>
              <a:rPr lang="el-GR" sz="3600" b="1" dirty="0"/>
              <a:t>Δομή προγράμματος</a:t>
            </a:r>
            <a:br>
              <a:rPr lang="el-GR" sz="3600" b="1" dirty="0"/>
            </a:br>
            <a:br>
              <a:rPr lang="el-GR" sz="3600" b="1" dirty="0"/>
            </a:br>
            <a:endParaRPr lang="el-GR" sz="3600" dirty="0"/>
          </a:p>
        </p:txBody>
      </p:sp>
      <p:sp>
        <p:nvSpPr>
          <p:cNvPr id="3" name="Θέση περιεχομένου 2"/>
          <p:cNvSpPr>
            <a:spLocks noGrp="1"/>
          </p:cNvSpPr>
          <p:nvPr>
            <p:ph idx="1"/>
          </p:nvPr>
        </p:nvSpPr>
        <p:spPr>
          <a:xfrm>
            <a:off x="457200" y="2348880"/>
            <a:ext cx="8229600" cy="3777283"/>
          </a:xfrm>
        </p:spPr>
        <p:txBody>
          <a:bodyPr/>
          <a:lstStyle/>
          <a:p>
            <a:pPr marL="0" indent="0">
              <a:buNone/>
            </a:pPr>
            <a:endParaRPr lang="el-GR" sz="2400" dirty="0"/>
          </a:p>
          <a:p>
            <a:pPr marL="0" indent="0">
              <a:buNone/>
            </a:pPr>
            <a:r>
              <a:rPr lang="el-GR" sz="2400" dirty="0"/>
              <a:t>α. 6 ημέρες τυπικής κατάρτισης</a:t>
            </a:r>
          </a:p>
          <a:p>
            <a:pPr marL="0" indent="0">
              <a:buNone/>
            </a:pPr>
            <a:r>
              <a:rPr lang="el-GR" sz="2400" dirty="0"/>
              <a:t>β. 7-12 εκπαιδευτικές συναντήσεις στο στάβλο</a:t>
            </a:r>
          </a:p>
          <a:p>
            <a:pPr marL="0" indent="0">
              <a:buNone/>
            </a:pPr>
            <a:r>
              <a:rPr lang="el-GR" sz="2400" dirty="0"/>
              <a:t>γ. 3-7 συναντήσεις ανατροφοδότησης</a:t>
            </a:r>
          </a:p>
          <a:p>
            <a:pPr marL="0" indent="0">
              <a:buNone/>
            </a:pPr>
            <a:r>
              <a:rPr lang="el-GR" sz="2400" dirty="0"/>
              <a:t>δ. 2-3 εκπαιδευτικές επισκέψεις </a:t>
            </a:r>
          </a:p>
          <a:p>
            <a:pPr marL="0" indent="0">
              <a:buNone/>
            </a:pPr>
            <a:r>
              <a:rPr lang="el-GR" sz="2400" dirty="0"/>
              <a:t>ε. Αξιολόγηση</a:t>
            </a:r>
          </a:p>
          <a:p>
            <a:endParaRPr lang="el-GR" dirty="0"/>
          </a:p>
        </p:txBody>
      </p:sp>
    </p:spTree>
    <p:extLst>
      <p:ext uri="{BB962C8B-B14F-4D97-AF65-F5344CB8AC3E}">
        <p14:creationId xmlns:p14="http://schemas.microsoft.com/office/powerpoint/2010/main" val="2853149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29208" y="0"/>
            <a:ext cx="8229600" cy="994122"/>
          </a:xfrm>
        </p:spPr>
        <p:txBody>
          <a:bodyPr>
            <a:normAutofit/>
          </a:bodyPr>
          <a:lstStyle/>
          <a:p>
            <a:r>
              <a:rPr lang="el-GR" sz="3200" b="1" dirty="0"/>
              <a:t>Τυπική κατάρτιση</a:t>
            </a:r>
          </a:p>
        </p:txBody>
      </p:sp>
      <p:sp>
        <p:nvSpPr>
          <p:cNvPr id="3" name="2 - Θέση περιεχομένου"/>
          <p:cNvSpPr>
            <a:spLocks noGrp="1"/>
          </p:cNvSpPr>
          <p:nvPr>
            <p:ph idx="1"/>
          </p:nvPr>
        </p:nvSpPr>
        <p:spPr>
          <a:xfrm>
            <a:off x="107504" y="1268760"/>
            <a:ext cx="9036496" cy="5400600"/>
          </a:xfrm>
        </p:spPr>
        <p:txBody>
          <a:bodyPr>
            <a:noAutofit/>
          </a:bodyPr>
          <a:lstStyle/>
          <a:p>
            <a:pPr>
              <a:buFont typeface="Wingdings" panose="05000000000000000000" pitchFamily="2" charset="2"/>
              <a:buChar char="Ø"/>
            </a:pPr>
            <a:r>
              <a:rPr lang="el-GR" sz="2400" dirty="0"/>
              <a:t>6 ημέρες στην αρχή ή το τέλος του προγράμματος</a:t>
            </a:r>
          </a:p>
          <a:p>
            <a:pPr>
              <a:buFont typeface="Wingdings" panose="05000000000000000000" pitchFamily="2" charset="2"/>
              <a:buChar char="Ø"/>
            </a:pPr>
            <a:endParaRPr lang="el-GR" sz="2400" dirty="0"/>
          </a:p>
          <a:p>
            <a:pPr>
              <a:buFont typeface="Wingdings" panose="05000000000000000000" pitchFamily="2" charset="2"/>
              <a:buChar char="Ø"/>
            </a:pPr>
            <a:r>
              <a:rPr lang="el-GR" sz="2400" dirty="0"/>
              <a:t>Αντικείμενο:</a:t>
            </a:r>
          </a:p>
          <a:p>
            <a:pPr lvl="0"/>
            <a:r>
              <a:rPr lang="el-GR" sz="2400" dirty="0"/>
              <a:t>Κοινή Αγροτική Πολιτική -Χρηματοδότηση επενδύσεων</a:t>
            </a:r>
          </a:p>
          <a:p>
            <a:pPr lvl="0"/>
            <a:r>
              <a:rPr lang="el-GR" sz="2400" dirty="0"/>
              <a:t>Συνεταιρισμοί, Ομάδες Παραγωγών, ΚΟΙΝΣΕΠ</a:t>
            </a:r>
          </a:p>
          <a:p>
            <a:pPr lvl="0"/>
            <a:r>
              <a:rPr lang="el-GR" sz="2400" dirty="0"/>
              <a:t>Φορολογικές- ασφαλιστικές υποχρεώσεις, αρχές οικονομικής διαχείρισης(τήρηση βιβλίων, ασφάλιση ΕΛΓΑ)</a:t>
            </a:r>
          </a:p>
          <a:p>
            <a:pPr lvl="0"/>
            <a:r>
              <a:rPr lang="el-GR" sz="2400" dirty="0"/>
              <a:t>Χρήση Η/Υ και εφαρμογών στην εκμετάλλευση</a:t>
            </a:r>
          </a:p>
          <a:p>
            <a:pPr lvl="0"/>
            <a:r>
              <a:rPr lang="el-GR" sz="2400" dirty="0"/>
              <a:t>Υγιεινή και ασφάλεια της εργασίας</a:t>
            </a:r>
          </a:p>
          <a:p>
            <a:r>
              <a:rPr lang="el-GR" sz="2400" dirty="0"/>
              <a:t>Εμπορία και προώθηση προϊόντων</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16632"/>
            <a:ext cx="9144000" cy="1052736"/>
          </a:xfrm>
        </p:spPr>
        <p:txBody>
          <a:bodyPr anchor="t">
            <a:noAutofit/>
          </a:bodyPr>
          <a:lstStyle/>
          <a:p>
            <a:r>
              <a:rPr lang="el-GR" sz="3200" b="1" dirty="0"/>
              <a:t>7-12 Εκπαιδευτικές συναντήσεις στο στάβλο</a:t>
            </a:r>
            <a:br>
              <a:rPr lang="el-GR" sz="3200" dirty="0">
                <a:cs typeface="Arial" pitchFamily="34" charset="0"/>
              </a:rPr>
            </a:br>
            <a:endParaRPr lang="el-GR" sz="3200" dirty="0"/>
          </a:p>
        </p:txBody>
      </p:sp>
      <p:sp>
        <p:nvSpPr>
          <p:cNvPr id="3" name="2 - Θέση περιεχομένου"/>
          <p:cNvSpPr>
            <a:spLocks noGrp="1"/>
          </p:cNvSpPr>
          <p:nvPr>
            <p:ph idx="1"/>
          </p:nvPr>
        </p:nvSpPr>
        <p:spPr>
          <a:xfrm>
            <a:off x="179512" y="980728"/>
            <a:ext cx="8712968" cy="5688632"/>
          </a:xfrm>
        </p:spPr>
        <p:txBody>
          <a:bodyPr>
            <a:normAutofit fontScale="77500" lnSpcReduction="20000"/>
          </a:bodyPr>
          <a:lstStyle/>
          <a:p>
            <a:pPr marL="0" lvl="0" indent="0" eaLnBrk="0" fontAlgn="base" hangingPunct="0">
              <a:spcBef>
                <a:spcPct val="0"/>
              </a:spcBef>
              <a:spcAft>
                <a:spcPct val="0"/>
              </a:spcAft>
              <a:buNone/>
            </a:pPr>
            <a:r>
              <a:rPr lang="el-GR" sz="2800" b="1" dirty="0">
                <a:ea typeface="Calibri" pitchFamily="34" charset="0"/>
                <a:cs typeface="Arial" pitchFamily="34" charset="0"/>
              </a:rPr>
              <a:t>Πως</a:t>
            </a:r>
            <a:r>
              <a:rPr lang="el-GR" sz="2800" b="1" dirty="0">
                <a:solidFill>
                  <a:srgbClr val="FF0000"/>
                </a:solidFill>
                <a:ea typeface="Calibri" pitchFamily="34" charset="0"/>
                <a:cs typeface="Arial" pitchFamily="34" charset="0"/>
              </a:rPr>
              <a:t> </a:t>
            </a:r>
            <a:r>
              <a:rPr lang="el-GR" sz="2800" b="1" dirty="0">
                <a:ea typeface="Calibri" pitchFamily="34" charset="0"/>
                <a:cs typeface="Arial" pitchFamily="34" charset="0"/>
              </a:rPr>
              <a:t>λειτουργεί η ομάδα</a:t>
            </a:r>
            <a:r>
              <a:rPr lang="el-GR" sz="2800" dirty="0">
                <a:ea typeface="Calibri" pitchFamily="34" charset="0"/>
                <a:cs typeface="Arial" pitchFamily="34" charset="0"/>
              </a:rPr>
              <a:t>;</a:t>
            </a:r>
            <a:br>
              <a:rPr lang="el-GR" sz="2800" dirty="0">
                <a:ea typeface="Calibri" pitchFamily="34" charset="0"/>
                <a:cs typeface="Arial" pitchFamily="34" charset="0"/>
              </a:rPr>
            </a:br>
            <a:endParaRPr lang="el-GR" sz="2800" u="sng" dirty="0">
              <a:ea typeface="Calibri" pitchFamily="34" charset="0"/>
              <a:cs typeface="Arial" pitchFamily="34" charset="0"/>
            </a:endParaRPr>
          </a:p>
          <a:p>
            <a:pPr marL="0" lvl="0" indent="0" eaLnBrk="0" fontAlgn="base" hangingPunct="0">
              <a:spcBef>
                <a:spcPct val="0"/>
              </a:spcBef>
              <a:spcAft>
                <a:spcPct val="0"/>
              </a:spcAft>
              <a:buNone/>
            </a:pPr>
            <a:r>
              <a:rPr lang="el-GR" sz="2800" u="sng" dirty="0">
                <a:ea typeface="Calibri" pitchFamily="34" charset="0"/>
                <a:cs typeface="Arial" pitchFamily="34" charset="0"/>
              </a:rPr>
              <a:t>Ξεκίνημα:</a:t>
            </a:r>
          </a:p>
          <a:p>
            <a:pPr marL="0" lvl="0" indent="0" eaLnBrk="0" fontAlgn="base" hangingPunct="0">
              <a:spcBef>
                <a:spcPct val="0"/>
              </a:spcBef>
              <a:spcAft>
                <a:spcPct val="0"/>
              </a:spcAft>
              <a:buNone/>
            </a:pPr>
            <a:r>
              <a:rPr lang="el-GR" sz="2800" dirty="0"/>
              <a:t>Συνάντηση-Δημιουργία ομάδων / προγράμματος συναντήσεων </a:t>
            </a:r>
          </a:p>
          <a:p>
            <a:pPr marL="514350" indent="-514350" eaLnBrk="0" fontAlgn="base" hangingPunct="0">
              <a:spcBef>
                <a:spcPct val="0"/>
              </a:spcBef>
              <a:spcAft>
                <a:spcPct val="0"/>
              </a:spcAft>
              <a:buNone/>
            </a:pPr>
            <a:r>
              <a:rPr lang="el-GR" sz="2800" dirty="0"/>
              <a:t>	Ομάδες από  8-12 άτομα. </a:t>
            </a:r>
          </a:p>
          <a:p>
            <a:pPr marL="514350" lvl="0" indent="-514350" eaLnBrk="0" fontAlgn="base" hangingPunct="0">
              <a:spcBef>
                <a:spcPct val="0"/>
              </a:spcBef>
              <a:spcAft>
                <a:spcPct val="0"/>
              </a:spcAft>
              <a:buNone/>
            </a:pPr>
            <a:r>
              <a:rPr lang="el-GR" sz="2800" dirty="0"/>
              <a:t>		</a:t>
            </a:r>
          </a:p>
          <a:p>
            <a:pPr lvl="0">
              <a:buNone/>
            </a:pPr>
            <a:r>
              <a:rPr lang="el-GR" sz="2800" u="sng" dirty="0"/>
              <a:t>Πριν τη συνάντηση </a:t>
            </a:r>
            <a:r>
              <a:rPr lang="el-GR" sz="2800" dirty="0"/>
              <a:t>:</a:t>
            </a:r>
          </a:p>
          <a:p>
            <a:pPr>
              <a:buFont typeface="Wingdings" panose="05000000000000000000" pitchFamily="2" charset="2"/>
              <a:buChar char="Ø"/>
            </a:pPr>
            <a:r>
              <a:rPr lang="el-GR" sz="2800" dirty="0"/>
              <a:t> Ορίζονται τα θέματα προς συζήτηση. </a:t>
            </a:r>
          </a:p>
          <a:p>
            <a:pPr>
              <a:buFont typeface="Wingdings" panose="05000000000000000000" pitchFamily="2" charset="2"/>
              <a:buChar char="Ø"/>
            </a:pPr>
            <a:r>
              <a:rPr lang="el-GR" sz="2800" dirty="0"/>
              <a:t>Ενημερώνεται  η ομάδα- τα μέλη προτείνουν θέματα</a:t>
            </a:r>
          </a:p>
          <a:p>
            <a:pPr>
              <a:buFont typeface="Wingdings" panose="05000000000000000000" pitchFamily="2" charset="2"/>
              <a:buChar char="Ø"/>
            </a:pPr>
            <a:endParaRPr lang="el-GR" sz="2800" dirty="0"/>
          </a:p>
          <a:p>
            <a:pPr marL="0" indent="0">
              <a:buNone/>
            </a:pPr>
            <a:r>
              <a:rPr lang="el-GR" sz="2800" u="sng" dirty="0"/>
              <a:t>Στην συνάντηση:</a:t>
            </a:r>
          </a:p>
          <a:p>
            <a:pPr marL="0" indent="0">
              <a:buNone/>
            </a:pPr>
            <a:endParaRPr lang="el-GR" sz="2800" u="sng" dirty="0"/>
          </a:p>
          <a:p>
            <a:pPr>
              <a:buFont typeface="Wingdings" panose="05000000000000000000" pitchFamily="2" charset="2"/>
              <a:buChar char="Ø"/>
            </a:pPr>
            <a:r>
              <a:rPr lang="el-GR" sz="2800" dirty="0"/>
              <a:t>Ξενάγηση στο στάβλο -Συζήτηση</a:t>
            </a:r>
          </a:p>
          <a:p>
            <a:pPr>
              <a:buFont typeface="Wingdings" panose="05000000000000000000" pitchFamily="2" charset="2"/>
              <a:buChar char="Ø"/>
            </a:pPr>
            <a:r>
              <a:rPr lang="el-GR" sz="2800" dirty="0"/>
              <a:t>Ανακεφαλαίωση της συζήτησης- Ερωτηματολόγιο</a:t>
            </a:r>
          </a:p>
          <a:p>
            <a:pPr lvl="0">
              <a:buNone/>
            </a:pPr>
            <a:endParaRPr lang="el-GR" sz="2800" u="sng" dirty="0"/>
          </a:p>
          <a:p>
            <a:pPr lvl="0">
              <a:buNone/>
            </a:pPr>
            <a:r>
              <a:rPr lang="el-GR" sz="2800" u="sng" dirty="0"/>
              <a:t>Μετά τη συνάντηση</a:t>
            </a:r>
            <a:r>
              <a:rPr lang="el-GR" sz="2800" dirty="0"/>
              <a:t>:</a:t>
            </a:r>
          </a:p>
          <a:p>
            <a:pPr lvl="0">
              <a:buFont typeface="Wingdings" panose="05000000000000000000" pitchFamily="2" charset="2"/>
              <a:buChar char="Ø"/>
            </a:pPr>
            <a:r>
              <a:rPr lang="el-GR" sz="2800" dirty="0"/>
              <a:t>Καταγραφή και αναστοχασμός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Αποτέλεσμα εικόνας για innovation brok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1871886"/>
            <a:ext cx="2737803" cy="1412776"/>
          </a:xfrm>
          <a:prstGeom prst="rect">
            <a:avLst/>
          </a:prstGeom>
          <a:noFill/>
          <a:extLst>
            <a:ext uri="{909E8E84-426E-40DD-AFC4-6F175D3DCCD1}">
              <a14:hiddenFill xmlns:a14="http://schemas.microsoft.com/office/drawing/2010/main">
                <a:solidFill>
                  <a:srgbClr val="FFFFFF"/>
                </a:solidFill>
              </a14:hiddenFill>
            </a:ext>
          </a:extLst>
        </p:spPr>
      </p:pic>
      <p:sp>
        <p:nvSpPr>
          <p:cNvPr id="2" name="1 - Τίτλος"/>
          <p:cNvSpPr>
            <a:spLocks noGrp="1"/>
          </p:cNvSpPr>
          <p:nvPr>
            <p:ph type="title"/>
          </p:nvPr>
        </p:nvSpPr>
        <p:spPr>
          <a:xfrm>
            <a:off x="0" y="260648"/>
            <a:ext cx="9144000" cy="908720"/>
          </a:xfrm>
        </p:spPr>
        <p:txBody>
          <a:bodyPr>
            <a:normAutofit fontScale="90000"/>
          </a:bodyPr>
          <a:lstStyle/>
          <a:p>
            <a:r>
              <a:rPr lang="el-GR" sz="3600" b="1" dirty="0"/>
              <a:t>Ο ρόλος του διευκολυντή στην ομάδα</a:t>
            </a:r>
            <a:br>
              <a:rPr lang="el-GR" sz="4000" dirty="0"/>
            </a:br>
            <a:endParaRPr lang="el-GR" dirty="0"/>
          </a:p>
        </p:txBody>
      </p:sp>
      <p:sp>
        <p:nvSpPr>
          <p:cNvPr id="3" name="2 - Θέση περιεχομένου"/>
          <p:cNvSpPr>
            <a:spLocks noGrp="1"/>
          </p:cNvSpPr>
          <p:nvPr>
            <p:ph idx="1"/>
          </p:nvPr>
        </p:nvSpPr>
        <p:spPr>
          <a:xfrm>
            <a:off x="251520" y="980728"/>
            <a:ext cx="8424936" cy="5609306"/>
          </a:xfrm>
        </p:spPr>
        <p:txBody>
          <a:bodyPr>
            <a:normAutofit/>
          </a:bodyPr>
          <a:lstStyle/>
          <a:p>
            <a:r>
              <a:rPr lang="el-GR" sz="2400" b="1" dirty="0">
                <a:solidFill>
                  <a:srgbClr val="002060"/>
                </a:solidFill>
              </a:rPr>
              <a:t>Βοηθά τα μέλη της ομάδας να θέσουν στόχους και να αποφασίσουν τον τρόπο που θα τους επιτύχουν.</a:t>
            </a:r>
            <a:endParaRPr lang="el-GR" sz="2400" b="1" dirty="0"/>
          </a:p>
          <a:p>
            <a:endParaRPr lang="el-GR" sz="2400" b="1" dirty="0"/>
          </a:p>
          <a:p>
            <a:pPr>
              <a:buFont typeface="Wingdings" panose="05000000000000000000" pitchFamily="2" charset="2"/>
              <a:buChar char="Ø"/>
            </a:pPr>
            <a:r>
              <a:rPr lang="el-GR" sz="2400" dirty="0"/>
              <a:t>Κάνει ερωτήσεις :</a:t>
            </a:r>
          </a:p>
          <a:p>
            <a:pPr marL="720000"/>
            <a:r>
              <a:rPr lang="el-GR" sz="2400" dirty="0"/>
              <a:t> Τι συμβαίνει;</a:t>
            </a:r>
          </a:p>
          <a:p>
            <a:pPr marL="720000"/>
            <a:r>
              <a:rPr lang="el-GR" sz="2400" dirty="0"/>
              <a:t>Τι θέλουμε να συμβεί;</a:t>
            </a:r>
          </a:p>
          <a:p>
            <a:pPr marL="720000"/>
            <a:r>
              <a:rPr lang="el-GR" sz="2400" dirty="0"/>
              <a:t>Πως θα πετύχουμε αυτό που θέλουμε;</a:t>
            </a:r>
          </a:p>
          <a:p>
            <a:pPr>
              <a:buFont typeface="Wingdings" panose="05000000000000000000" pitchFamily="2" charset="2"/>
              <a:buChar char="Ø"/>
            </a:pPr>
            <a:r>
              <a:rPr lang="el-GR" sz="2400" dirty="0"/>
              <a:t>Ενθαρρύνει την έκφραση γνώμης</a:t>
            </a:r>
          </a:p>
          <a:p>
            <a:pPr>
              <a:buFont typeface="Wingdings" panose="05000000000000000000" pitchFamily="2" charset="2"/>
              <a:buChar char="Ø"/>
            </a:pPr>
            <a:r>
              <a:rPr lang="el-GR" sz="2400" dirty="0"/>
              <a:t>Διευκολύνει τη συζήτηση </a:t>
            </a:r>
          </a:p>
          <a:p>
            <a:pPr>
              <a:buFont typeface="Wingdings" panose="05000000000000000000" pitchFamily="2" charset="2"/>
              <a:buChar char="Ø"/>
            </a:pPr>
            <a:r>
              <a:rPr lang="el-GR" sz="2400" dirty="0"/>
              <a:t>Συνδέει την ομάδα με πηγές γνώσης και πληροφόρησης  (υπηρεσίες, πανεπιστήμια, αγορά) </a:t>
            </a:r>
          </a:p>
          <a:p>
            <a:pPr marL="720000">
              <a:buFont typeface="Wingdings" panose="05000000000000000000" pitchFamily="2" charset="2"/>
              <a:buChar char="Ø"/>
            </a:pPr>
            <a:endParaRPr lang="el-GR" sz="2400" b="1" dirty="0"/>
          </a:p>
          <a:p>
            <a:pPr marL="0" indent="0">
              <a:buNone/>
            </a:pPr>
            <a:r>
              <a:rPr lang="el-GR" sz="2400" dirty="0"/>
              <a:t> </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1008112"/>
          </a:xfrm>
        </p:spPr>
        <p:txBody>
          <a:bodyPr>
            <a:normAutofit/>
          </a:bodyPr>
          <a:lstStyle/>
          <a:p>
            <a:r>
              <a:rPr lang="el-GR" sz="3600" b="1" dirty="0"/>
              <a:t>3-7 συναντήσεις ανατροφοδότησης</a:t>
            </a:r>
          </a:p>
        </p:txBody>
      </p:sp>
      <p:sp>
        <p:nvSpPr>
          <p:cNvPr id="3" name="2 - Θέση περιεχομένου"/>
          <p:cNvSpPr>
            <a:spLocks noGrp="1"/>
          </p:cNvSpPr>
          <p:nvPr>
            <p:ph idx="1"/>
          </p:nvPr>
        </p:nvSpPr>
        <p:spPr>
          <a:xfrm>
            <a:off x="318356" y="1628800"/>
            <a:ext cx="8507288" cy="4525963"/>
          </a:xfrm>
        </p:spPr>
        <p:txBody>
          <a:bodyPr>
            <a:normAutofit/>
          </a:bodyPr>
          <a:lstStyle/>
          <a:p>
            <a:r>
              <a:rPr lang="el-GR" sz="2800" dirty="0"/>
              <a:t>Αποσκοπούν στην αντιστοίχιση των αναγκών της ομάδας  με γνώσεις. </a:t>
            </a:r>
          </a:p>
          <a:p>
            <a:endParaRPr lang="el-GR" sz="2800" dirty="0"/>
          </a:p>
          <a:p>
            <a:r>
              <a:rPr lang="el-GR" sz="2800" dirty="0"/>
              <a:t>Συμμετέχουν ειδικοί επιστήμονες, εκπαιδευτές πανεπιστημιακοί, ερευνητές, αλλά και καινοτόμοι κτηνοτρόφοι ως καλά παραδείγματα</a:t>
            </a:r>
          </a:p>
          <a:p>
            <a:r>
              <a:rPr lang="el-GR" sz="2800" dirty="0"/>
              <a:t>Διεξάγονται σε κλειστό ή ανοιχτό χώρο</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a:latin typeface="Bookman Old Style" pitchFamily="18" charset="0"/>
              </a:rPr>
              <a:t>2-3 Εκπαιδευτικές Επισκέψεις</a:t>
            </a:r>
            <a:endParaRPr lang="el-GR" sz="3200" b="1" dirty="0"/>
          </a:p>
        </p:txBody>
      </p:sp>
      <p:sp>
        <p:nvSpPr>
          <p:cNvPr id="3" name="2 - Θέση περιεχομένου"/>
          <p:cNvSpPr>
            <a:spLocks noGrp="1"/>
          </p:cNvSpPr>
          <p:nvPr>
            <p:ph idx="1"/>
          </p:nvPr>
        </p:nvSpPr>
        <p:spPr>
          <a:xfrm>
            <a:off x="457200" y="1600200"/>
            <a:ext cx="8229600" cy="5141168"/>
          </a:xfrm>
        </p:spPr>
        <p:txBody>
          <a:bodyPr/>
          <a:lstStyle/>
          <a:p>
            <a:pPr>
              <a:buFont typeface="Wingdings" panose="05000000000000000000" pitchFamily="2" charset="2"/>
              <a:buChar char="Ø"/>
            </a:pPr>
            <a:r>
              <a:rPr lang="el-GR" sz="2400" b="1" dirty="0">
                <a:latin typeface="Bookman Old Style" pitchFamily="18" charset="0"/>
              </a:rPr>
              <a:t>Που και Πότε</a:t>
            </a:r>
            <a:r>
              <a:rPr lang="el-GR" sz="2400" dirty="0">
                <a:latin typeface="Bookman Old Style" pitchFamily="18" charset="0"/>
              </a:rPr>
              <a:t>; </a:t>
            </a:r>
          </a:p>
          <a:p>
            <a:pPr marL="0" indent="0">
              <a:buNone/>
            </a:pPr>
            <a:r>
              <a:rPr lang="el-GR" sz="2400" b="1" dirty="0">
                <a:solidFill>
                  <a:srgbClr val="FF0000"/>
                </a:solidFill>
                <a:latin typeface="Bookman Old Style" pitchFamily="18" charset="0"/>
              </a:rPr>
              <a:t>    Συνεννόηση</a:t>
            </a:r>
          </a:p>
          <a:p>
            <a:pPr marL="631825" indent="-266700"/>
            <a:r>
              <a:rPr lang="el-GR" sz="2400" dirty="0">
                <a:latin typeface="Bookman Old Style" pitchFamily="18" charset="0"/>
              </a:rPr>
              <a:t>πρότυπες γεωργικές επιχειρήσεις</a:t>
            </a:r>
          </a:p>
          <a:p>
            <a:pPr marL="631825" indent="-266700"/>
            <a:r>
              <a:rPr lang="el-GR" sz="2400" dirty="0">
                <a:latin typeface="Bookman Old Style" pitchFamily="18" charset="0"/>
              </a:rPr>
              <a:t>σε υπηρεσίες του ΥΠΑΑΤ, </a:t>
            </a:r>
          </a:p>
          <a:p>
            <a:pPr marL="631825" indent="-266700"/>
            <a:r>
              <a:rPr lang="el-GR" sz="2400" dirty="0">
                <a:latin typeface="Bookman Old Style" pitchFamily="18" charset="0"/>
              </a:rPr>
              <a:t>σε ερευνητικά κέντρα, </a:t>
            </a:r>
          </a:p>
          <a:p>
            <a:pPr marL="631825" indent="-266700"/>
            <a:r>
              <a:rPr lang="el-GR" sz="2400" dirty="0">
                <a:latin typeface="Bookman Old Style" pitchFamily="18" charset="0"/>
              </a:rPr>
              <a:t>ομάδες παραγωγών, συνεταιρισμούς κλπ. </a:t>
            </a:r>
          </a:p>
          <a:p>
            <a:endParaRPr lang="el-GR" sz="2400" dirty="0">
              <a:latin typeface="Bookman Old Style" pitchFamily="18" charset="0"/>
            </a:endParaRPr>
          </a:p>
          <a:p>
            <a:pPr>
              <a:buFont typeface="Wingdings" panose="05000000000000000000" pitchFamily="2" charset="2"/>
              <a:buChar char="Ø"/>
            </a:pPr>
            <a:r>
              <a:rPr lang="el-GR" sz="2400" b="1" dirty="0">
                <a:latin typeface="Bookman Old Style" pitchFamily="18" charset="0"/>
              </a:rPr>
              <a:t>Τι περιλαμβάνουν;</a:t>
            </a:r>
          </a:p>
          <a:p>
            <a:r>
              <a:rPr lang="el-GR" sz="2400" dirty="0">
                <a:latin typeface="Bookman Old Style" pitchFamily="18" charset="0"/>
              </a:rPr>
              <a:t>ενημέρωση αλλά και μαθησιακή διαδικασία (διάλεξη, επίδειξη κτλ.)</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6772"/>
            <a:ext cx="8229600" cy="1143000"/>
          </a:xfrm>
        </p:spPr>
        <p:txBody>
          <a:bodyPr>
            <a:normAutofit/>
          </a:bodyPr>
          <a:lstStyle/>
          <a:p>
            <a:r>
              <a:rPr lang="el-GR" sz="3200" b="1" dirty="0"/>
              <a:t>Αξιολόγηση</a:t>
            </a:r>
          </a:p>
        </p:txBody>
      </p:sp>
      <p:sp>
        <p:nvSpPr>
          <p:cNvPr id="3" name="2 - Θέση περιεχομένου"/>
          <p:cNvSpPr>
            <a:spLocks noGrp="1"/>
          </p:cNvSpPr>
          <p:nvPr>
            <p:ph idx="1"/>
          </p:nvPr>
        </p:nvSpPr>
        <p:spPr>
          <a:xfrm>
            <a:off x="467544" y="1137467"/>
            <a:ext cx="8676456" cy="5688632"/>
          </a:xfrm>
        </p:spPr>
        <p:txBody>
          <a:bodyPr>
            <a:normAutofit fontScale="47500" lnSpcReduction="20000"/>
          </a:bodyPr>
          <a:lstStyle/>
          <a:p>
            <a:r>
              <a:rPr lang="el-GR" sz="5100" b="1" dirty="0">
                <a:ea typeface="+mj-ea"/>
                <a:cs typeface="+mj-cs"/>
              </a:rPr>
              <a:t>Πριν την έναρξη του προγράμματος </a:t>
            </a:r>
          </a:p>
          <a:p>
            <a:pPr>
              <a:buFont typeface="Wingdings" panose="05000000000000000000" pitchFamily="2" charset="2"/>
              <a:buChar char="Ø"/>
            </a:pPr>
            <a:r>
              <a:rPr lang="el-GR" sz="5100" dirty="0">
                <a:ea typeface="+mj-ea"/>
                <a:cs typeface="+mj-cs"/>
              </a:rPr>
              <a:t>Διερεύνηση εκπαιδευτικών αναγκών με ερωτηματολόγια</a:t>
            </a:r>
          </a:p>
          <a:p>
            <a:pPr marL="0" indent="0">
              <a:buNone/>
            </a:pPr>
            <a:r>
              <a:rPr lang="el-GR" sz="5100" dirty="0">
                <a:ea typeface="+mj-ea"/>
                <a:cs typeface="+mj-cs"/>
              </a:rPr>
              <a:t> </a:t>
            </a:r>
          </a:p>
          <a:p>
            <a:r>
              <a:rPr lang="el-GR" sz="5100" b="1" dirty="0"/>
              <a:t>Μετά από κάθε συνάντηση</a:t>
            </a:r>
          </a:p>
          <a:p>
            <a:pPr>
              <a:buFont typeface="Wingdings" panose="05000000000000000000" pitchFamily="2" charset="2"/>
              <a:buChar char="Ø"/>
            </a:pPr>
            <a:r>
              <a:rPr lang="el-GR" sz="5100" dirty="0"/>
              <a:t>Συμπλήρωση ερωτηματολογίου</a:t>
            </a:r>
          </a:p>
          <a:p>
            <a:endParaRPr lang="el-GR" sz="5100" dirty="0">
              <a:ea typeface="+mj-ea"/>
              <a:cs typeface="+mj-cs"/>
            </a:endParaRPr>
          </a:p>
          <a:p>
            <a:r>
              <a:rPr lang="el-GR" sz="5100" b="1" dirty="0">
                <a:ea typeface="+mj-ea"/>
                <a:cs typeface="+mj-cs"/>
              </a:rPr>
              <a:t>Μετά την ολοκλήρωση του προγράμματος</a:t>
            </a:r>
            <a:endParaRPr lang="el-GR" sz="5100" dirty="0">
              <a:ea typeface="+mj-ea"/>
              <a:cs typeface="+mj-cs"/>
            </a:endParaRPr>
          </a:p>
          <a:p>
            <a:pPr marL="0" indent="0">
              <a:buNone/>
            </a:pPr>
            <a:endParaRPr lang="el-GR" sz="5100" dirty="0">
              <a:ea typeface="+mj-ea"/>
              <a:cs typeface="+mj-cs"/>
            </a:endParaRPr>
          </a:p>
          <a:p>
            <a:pPr>
              <a:buFont typeface="Wingdings" panose="05000000000000000000" pitchFamily="2" charset="2"/>
              <a:buChar char="Ø"/>
            </a:pPr>
            <a:r>
              <a:rPr lang="el-GR" sz="5100" dirty="0">
                <a:ea typeface="+mj-ea"/>
                <a:cs typeface="+mj-cs"/>
              </a:rPr>
              <a:t>Αξιολόγηση του προγράμματος από τους καταρτιζόμενους, </a:t>
            </a:r>
          </a:p>
          <a:p>
            <a:pPr>
              <a:buFont typeface="Wingdings" panose="05000000000000000000" pitchFamily="2" charset="2"/>
              <a:buChar char="Ø"/>
            </a:pPr>
            <a:r>
              <a:rPr lang="el-GR" sz="5100" dirty="0">
                <a:ea typeface="+mj-ea"/>
                <a:cs typeface="+mj-cs"/>
              </a:rPr>
              <a:t>Αυτό-αξιολόγηση των καταρτιζόμενων και </a:t>
            </a:r>
          </a:p>
          <a:p>
            <a:pPr>
              <a:buFont typeface="Wingdings" panose="05000000000000000000" pitchFamily="2" charset="2"/>
              <a:buChar char="Ø"/>
            </a:pPr>
            <a:r>
              <a:rPr lang="el-GR" sz="5100" dirty="0">
                <a:ea typeface="+mj-ea"/>
                <a:cs typeface="+mj-cs"/>
              </a:rPr>
              <a:t>Έκθεση των δράσεων και των αποτελεσμάτων του προγράμματος</a:t>
            </a:r>
            <a:endParaRPr lang="el-GR" sz="5100" dirty="0"/>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3184"/>
            <a:ext cx="8229600" cy="1143000"/>
          </a:xfrm>
        </p:spPr>
        <p:txBody>
          <a:bodyPr>
            <a:noAutofit/>
          </a:bodyPr>
          <a:lstStyle/>
          <a:p>
            <a:r>
              <a:rPr lang="el-GR" sz="3200" b="1" dirty="0"/>
              <a:t>Αγροτική Εκπαίδευση</a:t>
            </a:r>
            <a:endParaRPr lang="el-GR" sz="3200" dirty="0"/>
          </a:p>
        </p:txBody>
      </p:sp>
      <p:sp>
        <p:nvSpPr>
          <p:cNvPr id="6" name="Θέση περιεχομένου 5"/>
          <p:cNvSpPr>
            <a:spLocks noGrp="1"/>
          </p:cNvSpPr>
          <p:nvPr>
            <p:ph sz="half" idx="1"/>
          </p:nvPr>
        </p:nvSpPr>
        <p:spPr>
          <a:xfrm>
            <a:off x="204106" y="1412776"/>
            <a:ext cx="8939894" cy="4968552"/>
          </a:xfrm>
        </p:spPr>
        <p:txBody>
          <a:bodyPr/>
          <a:lstStyle/>
          <a:p>
            <a:pPr marL="0" indent="0">
              <a:spcBef>
                <a:spcPts val="600"/>
              </a:spcBef>
              <a:buNone/>
            </a:pPr>
            <a:r>
              <a:rPr lang="el-GR" i="1" dirty="0"/>
              <a:t>«Η εκπαίδευση των αγροτών μπορεί να επιτευχθεί με δύο τρόπους: </a:t>
            </a:r>
          </a:p>
          <a:p>
            <a:pPr>
              <a:spcBef>
                <a:spcPts val="0"/>
              </a:spcBef>
            </a:pPr>
            <a:r>
              <a:rPr lang="el-GR" i="1" dirty="0"/>
              <a:t>μαθαίνοντας στους αγρότες τη λύση των προβλημάτων </a:t>
            </a:r>
          </a:p>
          <a:p>
            <a:pPr marL="0" indent="0" algn="ctr">
              <a:spcBef>
                <a:spcPts val="0"/>
              </a:spcBef>
              <a:buNone/>
            </a:pPr>
            <a:r>
              <a:rPr lang="el-GR" i="1" dirty="0"/>
              <a:t>ή</a:t>
            </a:r>
          </a:p>
          <a:p>
            <a:pPr>
              <a:spcBef>
                <a:spcPts val="0"/>
              </a:spcBef>
            </a:pPr>
            <a:r>
              <a:rPr lang="el-GR" i="1" dirty="0"/>
              <a:t>μαθαίνοντάς τους τη διαδικασία επίλυσης των προβλημάτων»</a:t>
            </a:r>
          </a:p>
          <a:p>
            <a:pPr marL="0" indent="0">
              <a:spcBef>
                <a:spcPts val="0"/>
              </a:spcBef>
              <a:buNone/>
            </a:pPr>
            <a:r>
              <a:rPr lang="el-GR" dirty="0"/>
              <a:t>						</a:t>
            </a:r>
            <a:r>
              <a:rPr lang="en-US" dirty="0"/>
              <a:t>Anne </a:t>
            </a:r>
            <a:r>
              <a:rPr lang="el-GR" dirty="0"/>
              <a:t>Van den Βan </a:t>
            </a:r>
          </a:p>
          <a:p>
            <a:pPr marL="0" indent="0">
              <a:buNone/>
            </a:pPr>
            <a:r>
              <a:rPr lang="el-GR" dirty="0"/>
              <a:t> </a:t>
            </a:r>
            <a:endParaRPr lang="en-US" dirty="0"/>
          </a:p>
        </p:txBody>
      </p:sp>
      <p:pic>
        <p:nvPicPr>
          <p:cNvPr id="2050" name="Picture 2" descr="https://encrypted-tbn0.gstatic.com/images?q=tbn:ANd9GcQPd-XJxiQWBoZ01_zjFvUJbAN0euWLIlaUadb1DGj8DK57jZelLSfcQft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4781128"/>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2851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728977"/>
          </a:xfrm>
          <a:solidFill>
            <a:schemeClr val="accent3">
              <a:lumMod val="75000"/>
              <a:alpha val="41000"/>
            </a:schemeClr>
          </a:solidFill>
        </p:spPr>
        <p:txBody>
          <a:bodyPr>
            <a:normAutofit fontScale="90000"/>
          </a:bodyPr>
          <a:lstStyle/>
          <a:p>
            <a:r>
              <a:rPr lang="el-GR" b="1" dirty="0">
                <a:solidFill>
                  <a:srgbClr val="002060"/>
                </a:solidFill>
                <a:latin typeface="Garamond" panose="02020404030301010803" pitchFamily="18" charset="0"/>
              </a:rPr>
              <a:t>Ευχαριστώ</a:t>
            </a:r>
          </a:p>
        </p:txBody>
      </p:sp>
      <p:sp>
        <p:nvSpPr>
          <p:cNvPr id="5" name="Τίτλος 1"/>
          <p:cNvSpPr txBox="1">
            <a:spLocks/>
          </p:cNvSpPr>
          <p:nvPr/>
        </p:nvSpPr>
        <p:spPr>
          <a:xfrm>
            <a:off x="0" y="6093296"/>
            <a:ext cx="9144000" cy="661230"/>
          </a:xfrm>
          <a:prstGeom prst="rect">
            <a:avLst/>
          </a:prstGeom>
          <a:solidFill>
            <a:schemeClr val="accent3">
              <a:lumMod val="75000"/>
              <a:alpha val="41000"/>
            </a:schemeClr>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b="1" dirty="0">
                <a:solidFill>
                  <a:srgbClr val="002060"/>
                </a:solidFill>
                <a:latin typeface="Garamond" panose="02020404030301010803" pitchFamily="18" charset="0"/>
              </a:rPr>
              <a:t>         για την προσοχή σας</a:t>
            </a:r>
          </a:p>
        </p:txBody>
      </p:sp>
      <p:pic>
        <p:nvPicPr>
          <p:cNvPr id="8" name="Picture 4" descr="Αποτέλεσμα εικόνας για knowledge brok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9458" y="1426087"/>
            <a:ext cx="3685083" cy="3939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2701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Σχετική εικόνα"/>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1340768"/>
            <a:ext cx="2499494" cy="1872208"/>
          </a:xfrm>
          <a:prstGeom prst="rect">
            <a:avLst/>
          </a:prstGeom>
          <a:noFill/>
          <a:extLst>
            <a:ext uri="{909E8E84-426E-40DD-AFC4-6F175D3DCCD1}">
              <a14:hiddenFill xmlns:a14="http://schemas.microsoft.com/office/drawing/2010/main">
                <a:solidFill>
                  <a:srgbClr val="FFFFFF"/>
                </a:solidFill>
              </a14:hiddenFill>
            </a:ext>
          </a:extLst>
        </p:spPr>
      </p:pic>
      <p:sp>
        <p:nvSpPr>
          <p:cNvPr id="3" name="2 - Θέση περιεχομένου"/>
          <p:cNvSpPr>
            <a:spLocks noGrp="1"/>
          </p:cNvSpPr>
          <p:nvPr>
            <p:ph idx="1"/>
          </p:nvPr>
        </p:nvSpPr>
        <p:spPr>
          <a:xfrm>
            <a:off x="395536" y="404664"/>
            <a:ext cx="7819828" cy="6084676"/>
          </a:xfrm>
        </p:spPr>
        <p:txBody>
          <a:bodyPr>
            <a:normAutofit/>
          </a:bodyPr>
          <a:lstStyle/>
          <a:p>
            <a:pPr marL="0" indent="0">
              <a:spcBef>
                <a:spcPts val="600"/>
              </a:spcBef>
              <a:spcAft>
                <a:spcPts val="600"/>
              </a:spcAft>
              <a:buNone/>
            </a:pPr>
            <a:endParaRPr lang="el-GR" sz="2000" dirty="0">
              <a:latin typeface="Bookman Old Style" pitchFamily="18" charset="0"/>
            </a:endParaRPr>
          </a:p>
          <a:p>
            <a:pPr>
              <a:spcBef>
                <a:spcPts val="600"/>
              </a:spcBef>
              <a:spcAft>
                <a:spcPts val="600"/>
              </a:spcAft>
              <a:buFont typeface="Wingdings" panose="05000000000000000000" pitchFamily="2" charset="2"/>
              <a:buChar char="Ø"/>
            </a:pPr>
            <a:r>
              <a:rPr lang="el-GR" sz="2000" b="1" dirty="0">
                <a:solidFill>
                  <a:srgbClr val="002060"/>
                </a:solidFill>
              </a:rPr>
              <a:t>Ομάδες Συζήτησης: Η βιωματική μάθηση στο Στάβλο </a:t>
            </a:r>
          </a:p>
          <a:p>
            <a:pPr>
              <a:spcBef>
                <a:spcPts val="600"/>
              </a:spcBef>
              <a:spcAft>
                <a:spcPts val="600"/>
              </a:spcAft>
            </a:pPr>
            <a:r>
              <a:rPr lang="el-GR" sz="2000" dirty="0">
                <a:latin typeface="Bookman Old Style" pitchFamily="18" charset="0"/>
              </a:rPr>
              <a:t>Θεωρητική προσέγγιση</a:t>
            </a:r>
          </a:p>
          <a:p>
            <a:pPr>
              <a:spcBef>
                <a:spcPts val="600"/>
              </a:spcBef>
              <a:spcAft>
                <a:spcPts val="600"/>
              </a:spcAft>
            </a:pPr>
            <a:r>
              <a:rPr lang="el-GR" sz="2000" dirty="0">
                <a:latin typeface="Bookman Old Style" pitchFamily="18" charset="0"/>
              </a:rPr>
              <a:t>Μοντέλα μεταφοράς γνώσης</a:t>
            </a:r>
          </a:p>
          <a:p>
            <a:pPr>
              <a:spcBef>
                <a:spcPts val="600"/>
              </a:spcBef>
              <a:spcAft>
                <a:spcPts val="600"/>
              </a:spcAft>
            </a:pPr>
            <a:r>
              <a:rPr lang="el-GR" sz="2000" dirty="0">
                <a:latin typeface="Bookman Old Style" pitchFamily="18" charset="0"/>
              </a:rPr>
              <a:t>Βασικές αρχές εφαρμογής </a:t>
            </a:r>
          </a:p>
          <a:p>
            <a:pPr marL="0" indent="0">
              <a:spcBef>
                <a:spcPts val="600"/>
              </a:spcBef>
              <a:spcAft>
                <a:spcPts val="600"/>
              </a:spcAft>
              <a:buNone/>
            </a:pPr>
            <a:r>
              <a:rPr lang="el-GR" sz="2000" dirty="0">
                <a:latin typeface="Bookman Old Style" pitchFamily="18" charset="0"/>
              </a:rPr>
              <a:t>βιωματικής μάθησης στα αγροτικά συστήματα</a:t>
            </a:r>
          </a:p>
          <a:p>
            <a:pPr marL="0" indent="0">
              <a:spcBef>
                <a:spcPts val="600"/>
              </a:spcBef>
              <a:spcAft>
                <a:spcPts val="600"/>
              </a:spcAft>
              <a:buNone/>
            </a:pPr>
            <a:r>
              <a:rPr lang="el-GR" sz="2000" dirty="0">
                <a:latin typeface="Bookman Old Style" pitchFamily="18" charset="0"/>
              </a:rPr>
              <a:t> </a:t>
            </a:r>
          </a:p>
          <a:p>
            <a:pPr>
              <a:spcBef>
                <a:spcPts val="600"/>
              </a:spcBef>
              <a:spcAft>
                <a:spcPts val="600"/>
              </a:spcAft>
            </a:pPr>
            <a:endParaRPr lang="el-GR" sz="2000" dirty="0">
              <a:latin typeface="Bookman Old Style" pitchFamily="18" charset="0"/>
            </a:endParaRPr>
          </a:p>
          <a:p>
            <a:pPr>
              <a:spcBef>
                <a:spcPts val="600"/>
              </a:spcBef>
              <a:spcAft>
                <a:spcPts val="600"/>
              </a:spcAft>
              <a:buNone/>
            </a:pPr>
            <a:endParaRPr lang="el-GR" sz="2400" dirty="0">
              <a:latin typeface="Bookman Old Style" pitchFamily="18" charset="0"/>
            </a:endParaRPr>
          </a:p>
          <a:p>
            <a:pPr>
              <a:spcBef>
                <a:spcPts val="600"/>
              </a:spcBef>
              <a:spcAft>
                <a:spcPts val="600"/>
              </a:spcAft>
            </a:pPr>
            <a:endParaRPr lang="el-GR" sz="2400" dirty="0">
              <a:latin typeface="Bookman Old Style" pitchFamily="18" charset="0"/>
            </a:endParaRPr>
          </a:p>
          <a:p>
            <a:pPr>
              <a:spcBef>
                <a:spcPts val="600"/>
              </a:spcBef>
              <a:spcAft>
                <a:spcPts val="600"/>
              </a:spcAft>
            </a:pPr>
            <a:endParaRPr lang="el-GR" sz="2400" dirty="0">
              <a:latin typeface="Bookman Old Style" pitchFamily="18" charset="0"/>
            </a:endParaRPr>
          </a:p>
        </p:txBody>
      </p:sp>
      <p:sp>
        <p:nvSpPr>
          <p:cNvPr id="6" name="2 - Θέση περιεχομένου"/>
          <p:cNvSpPr txBox="1">
            <a:spLocks/>
          </p:cNvSpPr>
          <p:nvPr/>
        </p:nvSpPr>
        <p:spPr>
          <a:xfrm>
            <a:off x="2081590" y="3922724"/>
            <a:ext cx="6104369" cy="26642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spcAft>
                <a:spcPts val="600"/>
              </a:spcAft>
              <a:buFont typeface="Wingdings" panose="05000000000000000000" pitchFamily="2" charset="2"/>
              <a:buChar char="Ø"/>
            </a:pPr>
            <a:r>
              <a:rPr lang="el-GR" sz="2000" b="1" dirty="0">
                <a:solidFill>
                  <a:srgbClr val="002060"/>
                </a:solidFill>
              </a:rPr>
              <a:t>Εναλλακτικό πρόγραμμα κατάρτισης κτηνοτροφών</a:t>
            </a:r>
          </a:p>
          <a:p>
            <a:pPr>
              <a:spcBef>
                <a:spcPts val="600"/>
              </a:spcBef>
              <a:spcAft>
                <a:spcPts val="600"/>
              </a:spcAft>
            </a:pPr>
            <a:r>
              <a:rPr lang="el-GR" sz="2000" dirty="0">
                <a:latin typeface="Bookman Old Style" pitchFamily="18" charset="0"/>
              </a:rPr>
              <a:t>Οργάνωση - Δομή προγράμματος</a:t>
            </a:r>
          </a:p>
          <a:p>
            <a:pPr>
              <a:spcBef>
                <a:spcPts val="600"/>
              </a:spcBef>
              <a:spcAft>
                <a:spcPts val="600"/>
              </a:spcAft>
            </a:pPr>
            <a:r>
              <a:rPr lang="el-GR" sz="2000" dirty="0">
                <a:latin typeface="Bookman Old Style" pitchFamily="18" charset="0"/>
              </a:rPr>
              <a:t>Αξιολόγηση του προγράμματος </a:t>
            </a:r>
          </a:p>
          <a:p>
            <a:pPr>
              <a:spcBef>
                <a:spcPts val="600"/>
              </a:spcBef>
              <a:spcAft>
                <a:spcPts val="600"/>
              </a:spcAft>
            </a:pPr>
            <a:endParaRPr lang="el-GR" sz="2000" dirty="0">
              <a:latin typeface="Bookman Old Style" pitchFamily="18" charset="0"/>
            </a:endParaRPr>
          </a:p>
          <a:p>
            <a:pPr>
              <a:spcBef>
                <a:spcPts val="600"/>
              </a:spcBef>
              <a:spcAft>
                <a:spcPts val="600"/>
              </a:spcAft>
              <a:buFont typeface="Arial" pitchFamily="34" charset="0"/>
              <a:buNone/>
            </a:pPr>
            <a:endParaRPr lang="el-GR" sz="2400" dirty="0">
              <a:latin typeface="Bookman Old Style" pitchFamily="18" charset="0"/>
            </a:endParaRPr>
          </a:p>
          <a:p>
            <a:pPr>
              <a:spcBef>
                <a:spcPts val="600"/>
              </a:spcBef>
              <a:spcAft>
                <a:spcPts val="600"/>
              </a:spcAft>
            </a:pPr>
            <a:endParaRPr lang="el-GR" sz="2400" dirty="0">
              <a:latin typeface="Bookman Old Style" pitchFamily="18" charset="0"/>
            </a:endParaRPr>
          </a:p>
          <a:p>
            <a:pPr>
              <a:spcBef>
                <a:spcPts val="600"/>
              </a:spcBef>
              <a:spcAft>
                <a:spcPts val="600"/>
              </a:spcAft>
            </a:pPr>
            <a:endParaRPr lang="el-GR" sz="2400" dirty="0">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descr="normal.img-002.jp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07704" y="1844824"/>
            <a:ext cx="5328592" cy="4824536"/>
          </a:xfrm>
          <a:prstGeom prst="rect">
            <a:avLst/>
          </a:prstGeom>
          <a:noFill/>
          <a:ln>
            <a:noFill/>
          </a:ln>
        </p:spPr>
      </p:pic>
      <p:sp>
        <p:nvSpPr>
          <p:cNvPr id="2" name="Τίτλος 1"/>
          <p:cNvSpPr>
            <a:spLocks noGrp="1"/>
          </p:cNvSpPr>
          <p:nvPr>
            <p:ph type="title"/>
          </p:nvPr>
        </p:nvSpPr>
        <p:spPr>
          <a:xfrm>
            <a:off x="457200" y="476672"/>
            <a:ext cx="8229600" cy="873420"/>
          </a:xfrm>
        </p:spPr>
        <p:txBody>
          <a:bodyPr>
            <a:normAutofit fontScale="90000"/>
          </a:bodyPr>
          <a:lstStyle/>
          <a:p>
            <a:r>
              <a:rPr lang="el-GR" sz="3600" b="1" dirty="0"/>
              <a:t>Διαδικασίες πρόσκτησης της γνώσης στα αγροτικά συστήματα</a:t>
            </a:r>
            <a:r>
              <a:rPr lang="el-GR" b="1" dirty="0"/>
              <a:t> </a:t>
            </a:r>
          </a:p>
        </p:txBody>
      </p:sp>
      <p:sp>
        <p:nvSpPr>
          <p:cNvPr id="5" name="Θέση περιεχομένου 2"/>
          <p:cNvSpPr txBox="1">
            <a:spLocks/>
          </p:cNvSpPr>
          <p:nvPr/>
        </p:nvSpPr>
        <p:spPr>
          <a:xfrm>
            <a:off x="1010969" y="6288039"/>
            <a:ext cx="7122062" cy="413827"/>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l-GR" sz="2400" dirty="0">
                <a:solidFill>
                  <a:schemeClr val="tx1">
                    <a:lumMod val="65000"/>
                    <a:lumOff val="35000"/>
                  </a:schemeClr>
                </a:solidFill>
                <a:latin typeface="David" panose="020E0502060401010101" pitchFamily="34" charset="-79"/>
                <a:cs typeface="David" panose="020E0502060401010101" pitchFamily="34" charset="-79"/>
              </a:rPr>
              <a:t>Πηγή 				           </a:t>
            </a:r>
            <a:r>
              <a:rPr lang="en-US" sz="2400" dirty="0">
                <a:solidFill>
                  <a:schemeClr val="tx1">
                    <a:lumMod val="65000"/>
                    <a:lumOff val="35000"/>
                  </a:schemeClr>
                </a:solidFill>
                <a:latin typeface="David" panose="020E0502060401010101" pitchFamily="34" charset="-79"/>
                <a:cs typeface="David" panose="020E0502060401010101" pitchFamily="34" charset="-79"/>
              </a:rPr>
              <a:t>Manning</a:t>
            </a:r>
            <a:r>
              <a:rPr lang="el-GR" sz="2400" dirty="0">
                <a:solidFill>
                  <a:schemeClr val="tx1">
                    <a:lumMod val="65000"/>
                    <a:lumOff val="35000"/>
                  </a:schemeClr>
                </a:solidFill>
                <a:cs typeface="David" panose="020E0502060401010101" pitchFamily="34" charset="-79"/>
              </a:rPr>
              <a:t>, 2013</a:t>
            </a:r>
          </a:p>
          <a:p>
            <a:pPr marL="0" indent="0">
              <a:buNone/>
            </a:pPr>
            <a:endParaRPr lang="el-GR" dirty="0"/>
          </a:p>
        </p:txBody>
      </p:sp>
    </p:spTree>
    <p:extLst>
      <p:ext uri="{BB962C8B-B14F-4D97-AF65-F5344CB8AC3E}">
        <p14:creationId xmlns:p14="http://schemas.microsoft.com/office/powerpoint/2010/main" val="1185261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40602"/>
            <a:ext cx="8229600" cy="1143000"/>
          </a:xfrm>
        </p:spPr>
        <p:txBody>
          <a:bodyPr>
            <a:normAutofit fontScale="90000"/>
          </a:bodyPr>
          <a:lstStyle/>
          <a:p>
            <a:r>
              <a:rPr lang="el-GR" sz="4000" b="1" dirty="0">
                <a:latin typeface="Bookman Old Style" pitchFamily="18" charset="0"/>
              </a:rPr>
              <a:t>Πως  μαθαίνουμε;</a:t>
            </a:r>
            <a:br>
              <a:rPr lang="el-GR" sz="4000" b="1" dirty="0">
                <a:latin typeface="Bookman Old Style" pitchFamily="18" charset="0"/>
              </a:rPr>
            </a:br>
            <a:endParaRPr lang="el-GR" dirty="0"/>
          </a:p>
        </p:txBody>
      </p:sp>
      <p:sp>
        <p:nvSpPr>
          <p:cNvPr id="3" name="2 - Θέση περιεχομένου"/>
          <p:cNvSpPr>
            <a:spLocks noGrp="1"/>
          </p:cNvSpPr>
          <p:nvPr>
            <p:ph idx="1"/>
          </p:nvPr>
        </p:nvSpPr>
        <p:spPr>
          <a:xfrm>
            <a:off x="467544" y="989303"/>
            <a:ext cx="8676456" cy="5679206"/>
          </a:xfrm>
        </p:spPr>
        <p:txBody>
          <a:bodyPr/>
          <a:lstStyle/>
          <a:p>
            <a:pPr lvl="1"/>
            <a:r>
              <a:rPr lang="en-GB" altLang="en-US" b="1" dirty="0"/>
              <a:t>10%</a:t>
            </a:r>
            <a:r>
              <a:rPr lang="en-GB" altLang="en-US" dirty="0"/>
              <a:t> </a:t>
            </a:r>
            <a:r>
              <a:rPr lang="el-GR" altLang="en-US" dirty="0"/>
              <a:t>από αυτά που</a:t>
            </a:r>
            <a:endParaRPr lang="en-GB" altLang="en-US" dirty="0"/>
          </a:p>
          <a:p>
            <a:pPr lvl="1"/>
            <a:r>
              <a:rPr lang="en-GB" altLang="en-US" b="1" dirty="0"/>
              <a:t>20%</a:t>
            </a:r>
            <a:r>
              <a:rPr lang="en-GB" altLang="en-US" dirty="0"/>
              <a:t> </a:t>
            </a:r>
            <a:r>
              <a:rPr lang="el-GR" altLang="en-US" dirty="0"/>
              <a:t>από ότι</a:t>
            </a:r>
          </a:p>
          <a:p>
            <a:pPr lvl="1"/>
            <a:endParaRPr lang="en-GB" altLang="en-US" dirty="0"/>
          </a:p>
          <a:p>
            <a:pPr lvl="1"/>
            <a:r>
              <a:rPr lang="en-GB" altLang="en-US" b="1" dirty="0"/>
              <a:t>30%</a:t>
            </a:r>
            <a:r>
              <a:rPr lang="en-GB" altLang="en-US" dirty="0"/>
              <a:t> </a:t>
            </a:r>
            <a:r>
              <a:rPr lang="el-GR" altLang="en-US" dirty="0"/>
              <a:t>από ότι 		και</a:t>
            </a:r>
          </a:p>
          <a:p>
            <a:pPr lvl="1"/>
            <a:endParaRPr lang="en-GB" altLang="en-US" dirty="0"/>
          </a:p>
          <a:p>
            <a:pPr lvl="1"/>
            <a:r>
              <a:rPr lang="en-GB" altLang="en-US" b="1" dirty="0"/>
              <a:t>50%</a:t>
            </a:r>
            <a:r>
              <a:rPr lang="en-GB" altLang="en-US" dirty="0"/>
              <a:t> </a:t>
            </a:r>
            <a:r>
              <a:rPr lang="el-GR" altLang="en-US" dirty="0"/>
              <a:t>από ότι          και</a:t>
            </a:r>
          </a:p>
          <a:p>
            <a:pPr lvl="1"/>
            <a:endParaRPr lang="en-GB" altLang="en-US" dirty="0"/>
          </a:p>
          <a:p>
            <a:pPr lvl="1"/>
            <a:r>
              <a:rPr lang="en-GB" altLang="en-US" b="1" dirty="0"/>
              <a:t>70%</a:t>
            </a:r>
            <a:r>
              <a:rPr lang="en-GB" altLang="en-US" dirty="0"/>
              <a:t> </a:t>
            </a:r>
            <a:r>
              <a:rPr lang="el-GR" altLang="en-US" dirty="0"/>
              <a:t>από ότι</a:t>
            </a:r>
          </a:p>
          <a:p>
            <a:pPr lvl="1"/>
            <a:endParaRPr lang="en-GB" altLang="en-US" dirty="0"/>
          </a:p>
          <a:p>
            <a:pPr lvl="1"/>
            <a:r>
              <a:rPr lang="en-GB" altLang="en-US" b="1" dirty="0">
                <a:solidFill>
                  <a:srgbClr val="FF0000"/>
                </a:solidFill>
              </a:rPr>
              <a:t>90%</a:t>
            </a:r>
            <a:r>
              <a:rPr lang="en-GB" altLang="en-US" dirty="0">
                <a:solidFill>
                  <a:srgbClr val="FF0000"/>
                </a:solidFill>
              </a:rPr>
              <a:t> </a:t>
            </a:r>
            <a:r>
              <a:rPr lang="el-GR" altLang="en-US" dirty="0"/>
              <a:t>από ότι κάνουμε</a:t>
            </a:r>
            <a:endParaRPr lang="en-GB" altLang="en-US" dirty="0"/>
          </a:p>
          <a:p>
            <a:endParaRPr lang="el-GR" dirty="0"/>
          </a:p>
        </p:txBody>
      </p:sp>
      <p:pic>
        <p:nvPicPr>
          <p:cNvPr id="2056" name="Picture 8" descr="Αποτέλεσμα εικόνας για ακούω"/>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724" y="1614881"/>
            <a:ext cx="512118" cy="39921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Αποτέλεσμα εικόνας για ακούω"/>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724" y="3624642"/>
            <a:ext cx="512118" cy="39921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Αποτέλεσμα εικόνας για ακούω"/>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5772" y="2591541"/>
            <a:ext cx="512118" cy="399210"/>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http://www.eksperttv.az/upload/video-1823-6606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65131" y="4571325"/>
            <a:ext cx="602456" cy="602456"/>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http://www.clipartbest.com/cliparts/xig/o4G/xigo4Gk5T.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39540" y="3662503"/>
            <a:ext cx="732464" cy="361349"/>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descr="Pictur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32447" y="866672"/>
            <a:ext cx="974063" cy="72859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2" descr="Pictur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71209" y="2336036"/>
            <a:ext cx="990301" cy="7407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543209"/>
            <a:ext cx="9144000" cy="1156990"/>
          </a:xfrm>
        </p:spPr>
        <p:txBody>
          <a:bodyPr>
            <a:noAutofit/>
          </a:bodyPr>
          <a:lstStyle/>
          <a:p>
            <a:r>
              <a:rPr lang="el-GR" sz="3000" b="1" dirty="0"/>
              <a:t>Πρόγραμμα κατάρτισης </a:t>
            </a:r>
            <a:br>
              <a:rPr lang="el-GR" sz="3000" b="1" dirty="0"/>
            </a:br>
            <a:r>
              <a:rPr lang="el-GR" sz="3000" b="1" dirty="0"/>
              <a:t>«Ομάδες Συζήτησης: Η βιωματική μάθηση στο Στάβλο»</a:t>
            </a:r>
            <a:br>
              <a:rPr lang="el-GR" sz="3000" b="1" dirty="0"/>
            </a:br>
            <a:endParaRPr lang="el-GR" sz="3000" dirty="0"/>
          </a:p>
        </p:txBody>
      </p:sp>
      <p:sp>
        <p:nvSpPr>
          <p:cNvPr id="3" name="Θέση περιεχομένου 2"/>
          <p:cNvSpPr>
            <a:spLocks noGrp="1"/>
          </p:cNvSpPr>
          <p:nvPr>
            <p:ph idx="1"/>
          </p:nvPr>
        </p:nvSpPr>
        <p:spPr>
          <a:xfrm>
            <a:off x="395536" y="2060848"/>
            <a:ext cx="8424936" cy="4708525"/>
          </a:xfrm>
        </p:spPr>
        <p:txBody>
          <a:bodyPr>
            <a:normAutofit/>
          </a:bodyPr>
          <a:lstStyle/>
          <a:p>
            <a:pPr marL="0" indent="0">
              <a:buNone/>
            </a:pPr>
            <a:r>
              <a:rPr lang="el-GR" sz="2400" b="1" dirty="0"/>
              <a:t>Βασίζεται </a:t>
            </a:r>
            <a:r>
              <a:rPr lang="el-GR" sz="2400" dirty="0"/>
              <a:t>στις αρχές της βιωματικής μάθησης (</a:t>
            </a:r>
            <a:r>
              <a:rPr lang="en-US" sz="2400" dirty="0"/>
              <a:t>learning by doing</a:t>
            </a:r>
            <a:r>
              <a:rPr lang="el-GR" sz="2400" dirty="0"/>
              <a:t>)</a:t>
            </a:r>
          </a:p>
          <a:p>
            <a:r>
              <a:rPr lang="en-US" sz="2400" dirty="0"/>
              <a:t>Discussion Groups </a:t>
            </a:r>
            <a:r>
              <a:rPr lang="el-GR" sz="2400" dirty="0"/>
              <a:t>(</a:t>
            </a:r>
            <a:r>
              <a:rPr lang="en-US" sz="2400" dirty="0"/>
              <a:t>DGs</a:t>
            </a:r>
            <a:r>
              <a:rPr lang="el-GR" sz="2400" dirty="0"/>
              <a:t>) </a:t>
            </a:r>
          </a:p>
          <a:p>
            <a:r>
              <a:rPr lang="en-US" sz="2400" dirty="0"/>
              <a:t>Farmer Field Schools </a:t>
            </a:r>
            <a:r>
              <a:rPr lang="el-GR" sz="2400" dirty="0"/>
              <a:t>(</a:t>
            </a:r>
            <a:r>
              <a:rPr lang="en-US" sz="2400" dirty="0"/>
              <a:t>FFSs</a:t>
            </a:r>
            <a:r>
              <a:rPr lang="el-GR" sz="2400" dirty="0"/>
              <a:t>),</a:t>
            </a:r>
          </a:p>
          <a:p>
            <a:pPr marL="0" indent="0">
              <a:buNone/>
            </a:pPr>
            <a:r>
              <a:rPr lang="el-GR" sz="2400" dirty="0"/>
              <a:t>η εκπαίδευση ενηλίκων βελτιστοποιείται όταν ο εκπαιδευόμενος αναλαμβάνει ο ίδιος τον έλεγχο της μαθησιακής διαδικασίας και ο εκπαιδευτής το ρόλο του διευκολυντή . </a:t>
            </a:r>
          </a:p>
          <a:p>
            <a:pPr marL="0" indent="0">
              <a:buNone/>
            </a:pPr>
            <a:endParaRPr lang="el-GR" sz="2400" dirty="0"/>
          </a:p>
          <a:p>
            <a:pPr marL="0" indent="0">
              <a:buNone/>
            </a:pPr>
            <a:r>
              <a:rPr lang="el-GR" sz="2400" b="1" dirty="0"/>
              <a:t>Υλοποιείται</a:t>
            </a:r>
            <a:r>
              <a:rPr lang="el-GR" sz="2400" dirty="0"/>
              <a:t> στη βάση τακτικών συναντήσεων της ομάδας των κτηνοτρόφων στις μονάδες τους,  που επαναλαμβάνονται στη διάρκεια του έτους</a:t>
            </a:r>
          </a:p>
        </p:txBody>
      </p:sp>
    </p:spTree>
    <p:extLst>
      <p:ext uri="{BB962C8B-B14F-4D97-AF65-F5344CB8AC3E}">
        <p14:creationId xmlns:p14="http://schemas.microsoft.com/office/powerpoint/2010/main" val="1938589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8229600" cy="994122"/>
          </a:xfrm>
        </p:spPr>
        <p:txBody>
          <a:bodyPr>
            <a:normAutofit/>
          </a:bodyPr>
          <a:lstStyle/>
          <a:p>
            <a:r>
              <a:rPr lang="el-GR" sz="3200" dirty="0"/>
              <a:t>5 Βασικές αρχές</a:t>
            </a:r>
          </a:p>
        </p:txBody>
      </p:sp>
      <p:sp>
        <p:nvSpPr>
          <p:cNvPr id="3" name="Θέση περιεχομένου 2"/>
          <p:cNvSpPr>
            <a:spLocks noGrp="1"/>
          </p:cNvSpPr>
          <p:nvPr>
            <p:ph idx="1"/>
          </p:nvPr>
        </p:nvSpPr>
        <p:spPr>
          <a:xfrm>
            <a:off x="0" y="1182762"/>
            <a:ext cx="8686800" cy="5675238"/>
          </a:xfrm>
        </p:spPr>
        <p:txBody>
          <a:bodyPr>
            <a:normAutofit fontScale="55000" lnSpcReduction="20000"/>
          </a:bodyPr>
          <a:lstStyle/>
          <a:p>
            <a:pPr marL="825750" lvl="1" indent="-571500">
              <a:lnSpc>
                <a:spcPct val="120000"/>
              </a:lnSpc>
              <a:spcBef>
                <a:spcPts val="600"/>
              </a:spcBef>
              <a:buFont typeface="Wingdings" panose="05000000000000000000" pitchFamily="2" charset="2"/>
              <a:buChar char="Ø"/>
            </a:pPr>
            <a:r>
              <a:rPr lang="el-GR" sz="3800" dirty="0"/>
              <a:t>Η μάθηση προάγεται μέσω της διερεύνησης του νοήματος των γεγονότων. Οι συμμετέχοντες θέτουν την ατζέντα. </a:t>
            </a:r>
          </a:p>
          <a:p>
            <a:pPr marL="825750" lvl="1" indent="-571500">
              <a:lnSpc>
                <a:spcPct val="120000"/>
              </a:lnSpc>
              <a:spcBef>
                <a:spcPts val="600"/>
              </a:spcBef>
              <a:buFont typeface="Wingdings" panose="05000000000000000000" pitchFamily="2" charset="2"/>
              <a:buChar char="Ø"/>
            </a:pPr>
            <a:r>
              <a:rPr lang="el-GR" sz="3800" dirty="0"/>
              <a:t>Η μάθηση ως συνέπεια της εμπειρίας. Τα άτομα καθίστανται υπεύθυνα αναλαμβάνοντας ευθύνες.</a:t>
            </a:r>
          </a:p>
          <a:p>
            <a:pPr marL="825750" lvl="1" indent="-571500">
              <a:lnSpc>
                <a:spcPct val="120000"/>
              </a:lnSpc>
              <a:spcBef>
                <a:spcPts val="600"/>
              </a:spcBef>
              <a:buFont typeface="Wingdings" panose="05000000000000000000" pitchFamily="2" charset="2"/>
              <a:buChar char="Ø"/>
            </a:pPr>
            <a:r>
              <a:rPr lang="el-GR" sz="3800" dirty="0"/>
              <a:t>Μέσα από συνεργατικές διαδικασίες τα άτομα αναπτύσσουν καλύτερη αίσθηση της αξίας τους.</a:t>
            </a:r>
          </a:p>
          <a:p>
            <a:pPr marL="825750" lvl="1" indent="-571500">
              <a:lnSpc>
                <a:spcPct val="120000"/>
              </a:lnSpc>
              <a:spcBef>
                <a:spcPts val="600"/>
              </a:spcBef>
              <a:buFont typeface="Wingdings" panose="05000000000000000000" pitchFamily="2" charset="2"/>
              <a:buChar char="Ø"/>
            </a:pPr>
            <a:r>
              <a:rPr lang="el-GR" sz="3800" dirty="0"/>
              <a:t>Η μάθηση νοείται ως εξελικτική διαδικασία που χαρακτηρίζεται από </a:t>
            </a:r>
          </a:p>
          <a:p>
            <a:pPr marL="1440000" lvl="1" indent="-571500">
              <a:lnSpc>
                <a:spcPct val="120000"/>
              </a:lnSpc>
              <a:spcBef>
                <a:spcPts val="600"/>
              </a:spcBef>
              <a:buFont typeface="Arial" panose="020B0604020202020204" pitchFamily="34" charset="0"/>
              <a:buChar char="•"/>
            </a:pPr>
            <a:r>
              <a:rPr lang="el-GR" sz="3800" dirty="0"/>
              <a:t>ελεύθερη και ανοιχτή επικοινωνία, </a:t>
            </a:r>
          </a:p>
          <a:p>
            <a:pPr marL="1440000" lvl="1" indent="-571500">
              <a:lnSpc>
                <a:spcPct val="120000"/>
              </a:lnSpc>
              <a:spcBef>
                <a:spcPts val="600"/>
              </a:spcBef>
              <a:buFont typeface="Arial" panose="020B0604020202020204" pitchFamily="34" charset="0"/>
              <a:buChar char="•"/>
            </a:pPr>
            <a:r>
              <a:rPr lang="el-GR" sz="3800" dirty="0"/>
              <a:t>αντιπαράθεση, αποδοχή, σεβασμό και </a:t>
            </a:r>
          </a:p>
          <a:p>
            <a:pPr marL="1440000" lvl="1" indent="-571500">
              <a:lnSpc>
                <a:spcPct val="120000"/>
              </a:lnSpc>
              <a:spcBef>
                <a:spcPts val="600"/>
              </a:spcBef>
              <a:buFont typeface="Arial" panose="020B0604020202020204" pitchFamily="34" charset="0"/>
              <a:buChar char="•"/>
            </a:pPr>
            <a:r>
              <a:rPr lang="el-GR" sz="3800" dirty="0"/>
              <a:t>δικαίωμα διολίσθησης σε λάθη.</a:t>
            </a:r>
          </a:p>
          <a:p>
            <a:pPr marL="825750" lvl="1" indent="-571500">
              <a:lnSpc>
                <a:spcPct val="120000"/>
              </a:lnSpc>
              <a:spcBef>
                <a:spcPts val="600"/>
              </a:spcBef>
              <a:buFont typeface="Wingdings" panose="05000000000000000000" pitchFamily="2" charset="2"/>
              <a:buChar char="Ø"/>
            </a:pPr>
            <a:r>
              <a:rPr lang="el-GR" sz="3800" dirty="0"/>
              <a:t>Τα άτομα  βιώνουν την πραγματικότητα μοναδικά. Η επίγνωση του τρόπου αντιμετώπισης των προβλημάτων, επανακαθορίζει τον τρόπο μάθησης και δράσης. </a:t>
            </a:r>
          </a:p>
          <a:p>
            <a:pPr marL="254250" lvl="1" indent="0" algn="r">
              <a:lnSpc>
                <a:spcPct val="120000"/>
              </a:lnSpc>
              <a:spcBef>
                <a:spcPts val="600"/>
              </a:spcBef>
              <a:buNone/>
            </a:pPr>
            <a:r>
              <a:rPr lang="el-GR" sz="3800" dirty="0"/>
              <a:t>Pretty (1995)</a:t>
            </a:r>
            <a:br>
              <a:rPr lang="el-GR" sz="3800" dirty="0"/>
            </a:br>
            <a:endParaRPr lang="el-GR" sz="3800" dirty="0"/>
          </a:p>
          <a:p>
            <a:endParaRPr lang="el-GR" dirty="0"/>
          </a:p>
        </p:txBody>
      </p:sp>
    </p:spTree>
    <p:extLst>
      <p:ext uri="{BB962C8B-B14F-4D97-AF65-F5344CB8AC3E}">
        <p14:creationId xmlns:p14="http://schemas.microsoft.com/office/powerpoint/2010/main" val="397043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a:t>Σύγκριση</a:t>
            </a:r>
          </a:p>
        </p:txBody>
      </p:sp>
      <p:sp>
        <p:nvSpPr>
          <p:cNvPr id="3" name="Θέση περιεχομένου 2"/>
          <p:cNvSpPr>
            <a:spLocks noGrp="1"/>
          </p:cNvSpPr>
          <p:nvPr>
            <p:ph idx="1"/>
          </p:nvPr>
        </p:nvSpPr>
        <p:spPr>
          <a:xfrm>
            <a:off x="219337" y="2338387"/>
            <a:ext cx="8928992" cy="4525963"/>
          </a:xfrm>
        </p:spPr>
        <p:txBody>
          <a:bodyPr>
            <a:normAutofit/>
          </a:bodyPr>
          <a:lstStyle/>
          <a:p>
            <a:pPr>
              <a:buFont typeface="Wingdings" panose="05000000000000000000" pitchFamily="2" charset="2"/>
              <a:buChar char="Ø"/>
            </a:pPr>
            <a:r>
              <a:rPr lang="el-GR" sz="2400" b="1" dirty="0"/>
              <a:t>Ομάδες Συζήτησης</a:t>
            </a:r>
            <a:r>
              <a:rPr lang="el-GR" sz="2400" dirty="0"/>
              <a:t>:</a:t>
            </a:r>
          </a:p>
          <a:p>
            <a:r>
              <a:rPr lang="el-GR" sz="2400" dirty="0"/>
              <a:t>διευκόλυνση της διαδικασίας της μάθησης που εξελίσσεται μεταξύ των μελών της ομάδας</a:t>
            </a:r>
          </a:p>
          <a:p>
            <a:r>
              <a:rPr lang="el-GR" sz="2400" dirty="0"/>
              <a:t>στην έμφαση στις διαδικασίες τοπικής καινοτομίας</a:t>
            </a:r>
          </a:p>
          <a:p>
            <a:endParaRPr lang="el-GR" sz="2400" dirty="0"/>
          </a:p>
          <a:p>
            <a:pPr>
              <a:buFont typeface="Wingdings" panose="05000000000000000000" pitchFamily="2" charset="2"/>
              <a:buChar char="Ø"/>
            </a:pPr>
            <a:r>
              <a:rPr lang="el-GR" sz="2400" b="1" dirty="0"/>
              <a:t>Κυρίαρχη πρακτική των Γεωργικών Εφαρμογών </a:t>
            </a:r>
            <a:endParaRPr lang="el-GR" sz="2400" dirty="0"/>
          </a:p>
          <a:p>
            <a:r>
              <a:rPr lang="el-GR" sz="2400" dirty="0"/>
              <a:t>διδασκαλία </a:t>
            </a:r>
          </a:p>
          <a:p>
            <a:r>
              <a:rPr lang="el-GR" sz="2400" dirty="0"/>
              <a:t>μεταφορά και διάχυση νέων τεχνολογικών</a:t>
            </a:r>
          </a:p>
        </p:txBody>
      </p:sp>
      <p:pic>
        <p:nvPicPr>
          <p:cNvPr id="8198" name="Picture 6" descr="Αποτέλεσμα εικόνας για σύγκριση"/>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1157725"/>
            <a:ext cx="1981200" cy="140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0565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20717"/>
            <a:ext cx="9036496" cy="1120051"/>
          </a:xfrm>
        </p:spPr>
        <p:txBody>
          <a:bodyPr>
            <a:normAutofit/>
          </a:bodyPr>
          <a:lstStyle/>
          <a:p>
            <a:r>
              <a:rPr lang="el-GR" sz="3200" b="1" dirty="0"/>
              <a:t>Πλεονεκτήματα των </a:t>
            </a:r>
            <a:r>
              <a:rPr lang="en-US" sz="3200" b="1" dirty="0"/>
              <a:t>DGs</a:t>
            </a:r>
            <a:r>
              <a:rPr lang="el-GR" sz="3200" b="1" dirty="0"/>
              <a:t> και </a:t>
            </a:r>
            <a:r>
              <a:rPr lang="en-US" sz="3200" b="1" dirty="0"/>
              <a:t>FFSs</a:t>
            </a:r>
            <a:endParaRPr lang="el-GR" sz="3200" b="1" dirty="0"/>
          </a:p>
        </p:txBody>
      </p:sp>
      <p:sp>
        <p:nvSpPr>
          <p:cNvPr id="3" name="2 - Θέση περιεχομένου"/>
          <p:cNvSpPr>
            <a:spLocks noGrp="1"/>
          </p:cNvSpPr>
          <p:nvPr>
            <p:ph idx="1"/>
          </p:nvPr>
        </p:nvSpPr>
        <p:spPr>
          <a:xfrm>
            <a:off x="237957" y="1340768"/>
            <a:ext cx="8784976" cy="5040560"/>
          </a:xfrm>
        </p:spPr>
        <p:txBody>
          <a:bodyPr>
            <a:normAutofit/>
          </a:bodyPr>
          <a:lstStyle/>
          <a:p>
            <a:pPr lvl="0">
              <a:lnSpc>
                <a:spcPct val="120000"/>
              </a:lnSpc>
            </a:pPr>
            <a:r>
              <a:rPr lang="el-GR" sz="2400" dirty="0"/>
              <a:t>Απόκτηση γνώσεων, κατανόηση σε βάθος </a:t>
            </a:r>
          </a:p>
          <a:p>
            <a:pPr lvl="0">
              <a:lnSpc>
                <a:spcPct val="120000"/>
              </a:lnSpc>
            </a:pPr>
            <a:r>
              <a:rPr lang="el-GR" sz="2400" dirty="0"/>
              <a:t>Καλύτερος προγραμματισμός εργασιών</a:t>
            </a:r>
          </a:p>
          <a:p>
            <a:pPr>
              <a:lnSpc>
                <a:spcPct val="120000"/>
              </a:lnSpc>
            </a:pPr>
            <a:r>
              <a:rPr lang="el-GR" sz="2400" dirty="0"/>
              <a:t>Αποτελεσματικότερη διαχείριση του κοπαδιού, </a:t>
            </a:r>
          </a:p>
          <a:p>
            <a:pPr lvl="0">
              <a:lnSpc>
                <a:spcPct val="120000"/>
              </a:lnSpc>
            </a:pPr>
            <a:r>
              <a:rPr lang="el-GR" sz="2400" dirty="0"/>
              <a:t>Μεγαλύτερο κέρδος στην αγορά (</a:t>
            </a:r>
            <a:r>
              <a:rPr lang="en-US" sz="2400" dirty="0" err="1"/>
              <a:t>Lapple</a:t>
            </a:r>
            <a:r>
              <a:rPr lang="en-US" sz="2400" dirty="0"/>
              <a:t> et al.)</a:t>
            </a:r>
            <a:endParaRPr lang="el-GR" sz="2400" dirty="0"/>
          </a:p>
          <a:p>
            <a:pPr lvl="0">
              <a:lnSpc>
                <a:spcPct val="120000"/>
              </a:lnSpc>
            </a:pPr>
            <a:r>
              <a:rPr lang="el-GR" sz="2400" dirty="0"/>
              <a:t>Δόμηση ατομικής και ομαδικής ικανότητας για ανάληψη δράσεων</a:t>
            </a:r>
            <a:endParaRPr lang="en-US" sz="2400" dirty="0"/>
          </a:p>
          <a:p>
            <a:pPr lvl="0">
              <a:lnSpc>
                <a:spcPct val="120000"/>
              </a:lnSpc>
            </a:pPr>
            <a:r>
              <a:rPr lang="el-GR" sz="2400" dirty="0"/>
              <a:t>Εδραίωση συνεργασιών μεταξύ αγροτών και επιστημόνων στο πλαίσιο ομάδων συμμετοχικής μάθησης και ενεργούς έρευνας </a:t>
            </a:r>
          </a:p>
          <a:p>
            <a:pPr lvl="0">
              <a:lnSpc>
                <a:spcPct val="120000"/>
              </a:lnSpc>
            </a:pPr>
            <a:r>
              <a:rPr lang="el-GR" sz="2400" dirty="0"/>
              <a:t>Ενδυνάμωση της ηγεσίας και των οργανώσεις των αγροτών (</a:t>
            </a:r>
            <a:r>
              <a:rPr lang="en-US" sz="2400" dirty="0"/>
              <a:t>Brawn et al</a:t>
            </a:r>
            <a:r>
              <a:rPr lang="el-GR" sz="2400" dirty="0"/>
              <a:t>. 2006).</a:t>
            </a:r>
          </a:p>
          <a:p>
            <a:pPr marL="0" indent="0">
              <a:buNone/>
            </a:pPr>
            <a:endParaRPr lang="el-GR" dirty="0"/>
          </a:p>
          <a:p>
            <a:pPr marL="0" indent="0">
              <a:buNone/>
            </a:pPr>
            <a:endParaRPr lang="el-GR" dirty="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b="1" dirty="0"/>
              <a:t>Εκπαιδευτικοί σκοποί-στόχοι προγράμματος κατάρτισης</a:t>
            </a:r>
          </a:p>
        </p:txBody>
      </p:sp>
      <p:sp>
        <p:nvSpPr>
          <p:cNvPr id="3" name="Θέση περιεχομένου 2"/>
          <p:cNvSpPr>
            <a:spLocks noGrp="1"/>
          </p:cNvSpPr>
          <p:nvPr>
            <p:ph idx="1"/>
          </p:nvPr>
        </p:nvSpPr>
        <p:spPr>
          <a:xfrm>
            <a:off x="107504" y="1600200"/>
            <a:ext cx="9036496" cy="4525963"/>
          </a:xfrm>
        </p:spPr>
        <p:txBody>
          <a:bodyPr>
            <a:normAutofit/>
          </a:bodyPr>
          <a:lstStyle/>
          <a:p>
            <a:pPr>
              <a:buFont typeface="Wingdings" panose="05000000000000000000" pitchFamily="2" charset="2"/>
              <a:buChar char="Ø"/>
            </a:pPr>
            <a:r>
              <a:rPr lang="el-GR" sz="2400" dirty="0"/>
              <a:t>Αντιμετώπιση των συγκεκριμένων  αναγκών των συμμετεχόντων</a:t>
            </a:r>
          </a:p>
          <a:p>
            <a:pPr>
              <a:buFont typeface="Wingdings" panose="05000000000000000000" pitchFamily="2" charset="2"/>
              <a:buChar char="Ø"/>
            </a:pPr>
            <a:r>
              <a:rPr lang="el-GR" sz="2400" dirty="0"/>
              <a:t>Η προσέγγιση σύνθετων προβλημάτων που:</a:t>
            </a:r>
          </a:p>
          <a:p>
            <a:r>
              <a:rPr lang="el-GR" sz="2400" dirty="0"/>
              <a:t> προϋποθέτουν αλλαγή νοοτροπιών, στάσεων και συμπεριφορών</a:t>
            </a:r>
          </a:p>
          <a:p>
            <a:r>
              <a:rPr lang="el-GR" sz="2400" dirty="0"/>
              <a:t>απαιτούν αλληλεπίδραση και συνεργασία μεταξύ των αγροτών και μεταξύ αυτών και των δομών για την αγροτική ανάπτυξη.</a:t>
            </a:r>
          </a:p>
        </p:txBody>
      </p:sp>
      <p:pic>
        <p:nvPicPr>
          <p:cNvPr id="7170" name="Picture 2" descr="Αποτέλεσμα εικόνας για educational targe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5437" y="3979590"/>
            <a:ext cx="2373126" cy="2157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81556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4636</TotalTime>
  <Words>1061</Words>
  <Application>Microsoft Office PowerPoint</Application>
  <PresentationFormat>Προβολή στην οθόνη (4:3)</PresentationFormat>
  <Paragraphs>188</Paragraphs>
  <Slides>18</Slides>
  <Notes>18</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18</vt:i4>
      </vt:variant>
    </vt:vector>
  </HeadingPairs>
  <TitlesOfParts>
    <vt:vector size="25" baseType="lpstr">
      <vt:lpstr>Arial</vt:lpstr>
      <vt:lpstr>Bookman Old Style</vt:lpstr>
      <vt:lpstr>Calibri</vt:lpstr>
      <vt:lpstr>David</vt:lpstr>
      <vt:lpstr>Garamond</vt:lpstr>
      <vt:lpstr>Wingdings</vt:lpstr>
      <vt:lpstr>Θέμα του Office</vt:lpstr>
      <vt:lpstr>Εναλλακτικό πρόγραμμα κατάρτισης κτηνοτροφών  «Ομάδες Συζήτησης: Η βιωματική μάθηση στο Στάβλο»   </vt:lpstr>
      <vt:lpstr>Παρουσίαση του PowerPoint</vt:lpstr>
      <vt:lpstr>Διαδικασίες πρόσκτησης της γνώσης στα αγροτικά συστήματα </vt:lpstr>
      <vt:lpstr>Πως  μαθαίνουμε; </vt:lpstr>
      <vt:lpstr>Πρόγραμμα κατάρτισης  «Ομάδες Συζήτησης: Η βιωματική μάθηση στο Στάβλο» </vt:lpstr>
      <vt:lpstr>5 Βασικές αρχές</vt:lpstr>
      <vt:lpstr>Σύγκριση</vt:lpstr>
      <vt:lpstr>Πλεονεκτήματα των DGs και FFSs</vt:lpstr>
      <vt:lpstr>Εκπαιδευτικοί σκοποί-στόχοι προγράμματος κατάρτισης</vt:lpstr>
      <vt:lpstr> Πιλοτικό  πρόγραμμα κατάρτισης κτηνοτροφών Δομή προγράμματος  </vt:lpstr>
      <vt:lpstr>Τυπική κατάρτιση</vt:lpstr>
      <vt:lpstr>7-12 Εκπαιδευτικές συναντήσεις στο στάβλο </vt:lpstr>
      <vt:lpstr>Ο ρόλος του διευκολυντή στην ομάδα </vt:lpstr>
      <vt:lpstr>3-7 συναντήσεις ανατροφοδότησης</vt:lpstr>
      <vt:lpstr>2-3 Εκπαιδευτικές Επισκέψεις</vt:lpstr>
      <vt:lpstr>Αξιολόγηση</vt:lpstr>
      <vt:lpstr>Αγροτική Εκπαίδευση</vt:lpstr>
      <vt:lpstr>Ευχαριστώ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Eleni</cp:lastModifiedBy>
  <cp:revision>217</cp:revision>
  <dcterms:created xsi:type="dcterms:W3CDTF">2015-01-19T21:23:17Z</dcterms:created>
  <dcterms:modified xsi:type="dcterms:W3CDTF">2017-02-02T02:14:23Z</dcterms:modified>
</cp:coreProperties>
</file>